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6" r:id="rId3"/>
    <p:sldId id="265" r:id="rId4"/>
    <p:sldId id="261" r:id="rId5"/>
    <p:sldId id="259" r:id="rId6"/>
    <p:sldId id="260" r:id="rId7"/>
    <p:sldId id="262" r:id="rId8"/>
    <p:sldId id="257" r:id="rId9"/>
    <p:sldId id="258" r:id="rId10"/>
    <p:sldId id="263" r:id="rId11"/>
    <p:sldId id="264" r:id="rId12"/>
    <p:sldId id="268" r:id="rId13"/>
    <p:sldId id="269" r:id="rId14"/>
    <p:sldId id="270"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05"/>
    <p:restoredTop sz="94604"/>
  </p:normalViewPr>
  <p:slideViewPr>
    <p:cSldViewPr snapToGrid="0" snapToObjects="1">
      <p:cViewPr varScale="1">
        <p:scale>
          <a:sx n="93" d="100"/>
          <a:sy n="93" d="100"/>
        </p:scale>
        <p:origin x="-1256" y="-1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7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A29F12-DD55-6A4C-9505-58DBF9932955}" type="datetimeFigureOut">
              <a:rPr lang="en-US" smtClean="0"/>
              <a:t>10/30/16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42B3A-8EC6-5049-A857-C546DAB3AB06}" type="slidenum">
              <a:rPr lang="en-US" smtClean="0"/>
              <a:t>‹#›</a:t>
            </a:fld>
            <a:endParaRPr lang="en-US"/>
          </a:p>
        </p:txBody>
      </p:sp>
    </p:spTree>
    <p:extLst>
      <p:ext uri="{BB962C8B-B14F-4D97-AF65-F5344CB8AC3E}">
        <p14:creationId xmlns:p14="http://schemas.microsoft.com/office/powerpoint/2010/main" val="362757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B0F53D-2C62-0D42-8141-1B9265B4BDA3}" type="datetimeFigureOut">
              <a:rPr lang="en-US" smtClean="0"/>
              <a:t>10/30/16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8D636-699A-1845-A179-313CCE7701D5}" type="slidenum">
              <a:rPr lang="en-US" smtClean="0"/>
              <a:t>‹#›</a:t>
            </a:fld>
            <a:endParaRPr lang="en-US"/>
          </a:p>
        </p:txBody>
      </p:sp>
    </p:spTree>
    <p:extLst>
      <p:ext uri="{BB962C8B-B14F-4D97-AF65-F5344CB8AC3E}">
        <p14:creationId xmlns:p14="http://schemas.microsoft.com/office/powerpoint/2010/main" val="26185936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0FAC0A-D126-304F-A06F-FDA9DA72B0EE}"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2916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A6590-C0D2-1940-AFE3-76A18886FA35}"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206282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E1BE-9972-FC4E-BEE0-5753FDD3F1E0}"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22991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1253B-4D7A-C245-85B9-F5686C2E1EE7}"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336746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4ABF7-97BB-D541-905C-E6A93A863879}"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20111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E0243-2F49-3A49-B83E-DBFD8E22BD16}" type="datetime1">
              <a:rPr lang="en-US" smtClean="0"/>
              <a:t>10/30/16</a:t>
            </a:fld>
            <a:endParaRPr lang="en-US"/>
          </a:p>
        </p:txBody>
      </p:sp>
      <p:sp>
        <p:nvSpPr>
          <p:cNvPr id="6" name="Footer Placeholder 5"/>
          <p:cNvSpPr>
            <a:spLocks noGrp="1"/>
          </p:cNvSpPr>
          <p:nvPr>
            <p:ph type="ftr" sz="quarter" idx="11"/>
          </p:nvPr>
        </p:nvSpPr>
        <p:spPr/>
        <p:txBody>
          <a:bodyPr/>
          <a:lstStyle/>
          <a:p>
            <a:r>
              <a:rPr lang="en-US" smtClean="0"/>
              <a:t>Ming Liu, Dark Photon Search @Fermilab</a:t>
            </a:r>
            <a:endParaRPr lang="en-US"/>
          </a:p>
        </p:txBody>
      </p:sp>
      <p:sp>
        <p:nvSpPr>
          <p:cNvPr id="7" name="Slide Number Placeholder 6"/>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175921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104077-71E3-8449-8295-6A6541ACDE14}" type="datetime1">
              <a:rPr lang="en-US" smtClean="0"/>
              <a:t>10/30/16</a:t>
            </a:fld>
            <a:endParaRPr lang="en-US"/>
          </a:p>
        </p:txBody>
      </p:sp>
      <p:sp>
        <p:nvSpPr>
          <p:cNvPr id="8" name="Footer Placeholder 7"/>
          <p:cNvSpPr>
            <a:spLocks noGrp="1"/>
          </p:cNvSpPr>
          <p:nvPr>
            <p:ph type="ftr" sz="quarter" idx="11"/>
          </p:nvPr>
        </p:nvSpPr>
        <p:spPr/>
        <p:txBody>
          <a:bodyPr/>
          <a:lstStyle/>
          <a:p>
            <a:r>
              <a:rPr lang="en-US" smtClean="0"/>
              <a:t>Ming Liu, Dark Photon Search @Fermilab</a:t>
            </a:r>
            <a:endParaRPr lang="en-US"/>
          </a:p>
        </p:txBody>
      </p:sp>
      <p:sp>
        <p:nvSpPr>
          <p:cNvPr id="9" name="Slide Number Placeholder 8"/>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15357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413685-33BD-4A47-95DB-041891D18578}" type="datetime1">
              <a:rPr lang="en-US" smtClean="0"/>
              <a:t>10/30/16</a:t>
            </a:fld>
            <a:endParaRPr lang="en-US"/>
          </a:p>
        </p:txBody>
      </p:sp>
      <p:sp>
        <p:nvSpPr>
          <p:cNvPr id="4" name="Footer Placeholder 3"/>
          <p:cNvSpPr>
            <a:spLocks noGrp="1"/>
          </p:cNvSpPr>
          <p:nvPr>
            <p:ph type="ftr" sz="quarter" idx="11"/>
          </p:nvPr>
        </p:nvSpPr>
        <p:spPr/>
        <p:txBody>
          <a:bodyPr/>
          <a:lstStyle/>
          <a:p>
            <a:r>
              <a:rPr lang="en-US" smtClean="0"/>
              <a:t>Ming Liu, Dark Photon Search @Fermilab</a:t>
            </a:r>
            <a:endParaRPr lang="en-US"/>
          </a:p>
        </p:txBody>
      </p:sp>
      <p:sp>
        <p:nvSpPr>
          <p:cNvPr id="5" name="Slide Number Placeholder 4"/>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11497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A625C-C6B5-2242-BA26-095E5B13DB7D}" type="datetime1">
              <a:rPr lang="en-US" smtClean="0"/>
              <a:t>10/30/16</a:t>
            </a:fld>
            <a:endParaRPr lang="en-US"/>
          </a:p>
        </p:txBody>
      </p:sp>
      <p:sp>
        <p:nvSpPr>
          <p:cNvPr id="3" name="Footer Placeholder 2"/>
          <p:cNvSpPr>
            <a:spLocks noGrp="1"/>
          </p:cNvSpPr>
          <p:nvPr>
            <p:ph type="ftr" sz="quarter" idx="11"/>
          </p:nvPr>
        </p:nvSpPr>
        <p:spPr/>
        <p:txBody>
          <a:bodyPr/>
          <a:lstStyle/>
          <a:p>
            <a:r>
              <a:rPr lang="en-US" smtClean="0"/>
              <a:t>Ming Liu, Dark Photon Search @Fermilab</a:t>
            </a:r>
            <a:endParaRPr lang="en-US"/>
          </a:p>
        </p:txBody>
      </p:sp>
      <p:sp>
        <p:nvSpPr>
          <p:cNvPr id="4" name="Slide Number Placeholder 3"/>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247837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9657E-73A1-1245-94B2-206E3DF82055}" type="datetime1">
              <a:rPr lang="en-US" smtClean="0"/>
              <a:t>10/30/16</a:t>
            </a:fld>
            <a:endParaRPr lang="en-US"/>
          </a:p>
        </p:txBody>
      </p:sp>
      <p:sp>
        <p:nvSpPr>
          <p:cNvPr id="6" name="Footer Placeholder 5"/>
          <p:cNvSpPr>
            <a:spLocks noGrp="1"/>
          </p:cNvSpPr>
          <p:nvPr>
            <p:ph type="ftr" sz="quarter" idx="11"/>
          </p:nvPr>
        </p:nvSpPr>
        <p:spPr/>
        <p:txBody>
          <a:bodyPr/>
          <a:lstStyle/>
          <a:p>
            <a:r>
              <a:rPr lang="en-US" smtClean="0"/>
              <a:t>Ming Liu, Dark Photon Search @Fermilab</a:t>
            </a:r>
            <a:endParaRPr lang="en-US"/>
          </a:p>
        </p:txBody>
      </p:sp>
      <p:sp>
        <p:nvSpPr>
          <p:cNvPr id="7" name="Slide Number Placeholder 6"/>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34653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853AD-C806-A949-9A88-27AE02A8D0C3}" type="datetime1">
              <a:rPr lang="en-US" smtClean="0"/>
              <a:t>10/30/16</a:t>
            </a:fld>
            <a:endParaRPr lang="en-US"/>
          </a:p>
        </p:txBody>
      </p:sp>
      <p:sp>
        <p:nvSpPr>
          <p:cNvPr id="6" name="Footer Placeholder 5"/>
          <p:cNvSpPr>
            <a:spLocks noGrp="1"/>
          </p:cNvSpPr>
          <p:nvPr>
            <p:ph type="ftr" sz="quarter" idx="11"/>
          </p:nvPr>
        </p:nvSpPr>
        <p:spPr/>
        <p:txBody>
          <a:bodyPr/>
          <a:lstStyle/>
          <a:p>
            <a:r>
              <a:rPr lang="en-US" smtClean="0"/>
              <a:t>Ming Liu, Dark Photon Search @Fermilab</a:t>
            </a:r>
            <a:endParaRPr lang="en-US"/>
          </a:p>
        </p:txBody>
      </p:sp>
      <p:sp>
        <p:nvSpPr>
          <p:cNvPr id="7" name="Slide Number Placeholder 6"/>
          <p:cNvSpPr>
            <a:spLocks noGrp="1"/>
          </p:cNvSpPr>
          <p:nvPr>
            <p:ph type="sldNum" sz="quarter" idx="12"/>
          </p:nvPr>
        </p:nvSpPr>
        <p:spPr/>
        <p:txBody>
          <a:bodyPr/>
          <a:lstStyle/>
          <a:p>
            <a:fld id="{52092342-1793-6B45-8F14-35901F50E55B}" type="slidenum">
              <a:rPr lang="en-US" smtClean="0"/>
              <a:t>‹#›</a:t>
            </a:fld>
            <a:endParaRPr lang="en-US"/>
          </a:p>
        </p:txBody>
      </p:sp>
    </p:spTree>
    <p:extLst>
      <p:ext uri="{BB962C8B-B14F-4D97-AF65-F5344CB8AC3E}">
        <p14:creationId xmlns:p14="http://schemas.microsoft.com/office/powerpoint/2010/main" val="1611126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1D4F-611A-5C43-AD0C-EAF3CD07BC7F}" type="datetime1">
              <a:rPr lang="en-US" smtClean="0"/>
              <a:t>10/30/16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Ming Liu, Dark Photon Search @Fermilab</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92342-1793-6B45-8F14-35901F50E55B}" type="slidenum">
              <a:rPr lang="en-US" smtClean="0"/>
              <a:t>‹#›</a:t>
            </a:fld>
            <a:endParaRPr lang="en-US"/>
          </a:p>
        </p:txBody>
      </p:sp>
    </p:spTree>
    <p:extLst>
      <p:ext uri="{BB962C8B-B14F-4D97-AF65-F5344CB8AC3E}">
        <p14:creationId xmlns:p14="http://schemas.microsoft.com/office/powerpoint/2010/main" val="80834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541"/>
            <a:ext cx="8229600" cy="1143000"/>
          </a:xfrm>
        </p:spPr>
        <p:txBody>
          <a:bodyPr>
            <a:normAutofit/>
          </a:bodyPr>
          <a:lstStyle/>
          <a:p>
            <a:r>
              <a:rPr lang="en-US" sz="3600" dirty="0" smtClean="0"/>
              <a:t>Homework: Dark </a:t>
            </a:r>
            <a:r>
              <a:rPr lang="en-US" sz="3600" dirty="0" smtClean="0"/>
              <a:t>Photon LDRD/ER Plan</a:t>
            </a:r>
            <a:endParaRPr lang="en-US" sz="3600" dirty="0"/>
          </a:p>
        </p:txBody>
      </p:sp>
      <p:sp>
        <p:nvSpPr>
          <p:cNvPr id="6" name="TextBox 5"/>
          <p:cNvSpPr txBox="1"/>
          <p:nvPr/>
        </p:nvSpPr>
        <p:spPr>
          <a:xfrm>
            <a:off x="825295" y="1469350"/>
            <a:ext cx="7761893" cy="4524316"/>
          </a:xfrm>
          <a:prstGeom prst="rect">
            <a:avLst/>
          </a:prstGeom>
          <a:noFill/>
        </p:spPr>
        <p:txBody>
          <a:bodyPr wrap="square" rtlCol="0">
            <a:spAutoFit/>
          </a:bodyPr>
          <a:lstStyle/>
          <a:p>
            <a:r>
              <a:rPr lang="en-US" dirty="0"/>
              <a:t>—a list of all major technical tasks that need to be completed between now and collection of data (procurements, assemblies, reviews, installations, commissioning, milestones</a:t>
            </a:r>
            <a:r>
              <a:rPr lang="en-US" dirty="0" smtClean="0"/>
              <a:t>)</a:t>
            </a:r>
          </a:p>
          <a:p>
            <a:endParaRPr lang="en-US" dirty="0"/>
          </a:p>
          <a:p>
            <a:r>
              <a:rPr lang="en-US" dirty="0"/>
              <a:t>—for each task, give the estimated schedule for that task (best would be a project-like format showing interdependencies of things</a:t>
            </a:r>
            <a:r>
              <a:rPr lang="en-US" dirty="0" smtClean="0"/>
              <a:t>)</a:t>
            </a:r>
          </a:p>
          <a:p>
            <a:endParaRPr lang="en-US" dirty="0"/>
          </a:p>
          <a:p>
            <a:r>
              <a:rPr lang="en-US" dirty="0"/>
              <a:t>—for each task, the resources needed and currently identified (people), the cost estimated for each task</a:t>
            </a:r>
          </a:p>
          <a:p>
            <a:r>
              <a:rPr lang="en-US" dirty="0"/>
              <a:t>—specifically point out if there is anything that could occur more quickly with more resources (people or funds)</a:t>
            </a:r>
          </a:p>
          <a:p>
            <a:endParaRPr lang="en-US" dirty="0"/>
          </a:p>
          <a:p>
            <a:r>
              <a:rPr lang="en-US" dirty="0"/>
              <a:t>Also, a sensitivity plot that you could produce if you collected data from March-July, which we understand would result in a smaller data set than was used for the sensitivity plot that we were shown at the review. Along with this, give us an idea of how to scale the plot for shorter run times. </a:t>
            </a:r>
          </a:p>
        </p:txBody>
      </p:sp>
      <p:sp>
        <p:nvSpPr>
          <p:cNvPr id="2" name="Date Placeholder 1"/>
          <p:cNvSpPr>
            <a:spLocks noGrp="1"/>
          </p:cNvSpPr>
          <p:nvPr>
            <p:ph type="dt" sz="half" idx="10"/>
          </p:nvPr>
        </p:nvSpPr>
        <p:spPr/>
        <p:txBody>
          <a:bodyPr/>
          <a:lstStyle/>
          <a:p>
            <a:fld id="{864DDC75-B49A-9749-B860-8A3446520626}" type="datetime1">
              <a:rPr lang="en-US" smtClean="0"/>
              <a:t>10/30/16</a:t>
            </a:fld>
            <a:endParaRPr lang="en-US"/>
          </a:p>
        </p:txBody>
      </p:sp>
      <p:sp>
        <p:nvSpPr>
          <p:cNvPr id="3" name="Footer Placeholder 2"/>
          <p:cNvSpPr>
            <a:spLocks noGrp="1"/>
          </p:cNvSpPr>
          <p:nvPr>
            <p:ph type="ftr" sz="quarter" idx="11"/>
          </p:nvPr>
        </p:nvSpPr>
        <p:spPr/>
        <p:txBody>
          <a:bodyPr/>
          <a:lstStyle/>
          <a:p>
            <a:r>
              <a:rPr lang="en-US" smtClean="0"/>
              <a:t>Ming Liu, Dark Photon Search @Fermilab</a:t>
            </a:r>
            <a:endParaRPr lang="en-US"/>
          </a:p>
        </p:txBody>
      </p:sp>
      <p:sp>
        <p:nvSpPr>
          <p:cNvPr id="5" name="Slide Number Placeholder 4"/>
          <p:cNvSpPr>
            <a:spLocks noGrp="1"/>
          </p:cNvSpPr>
          <p:nvPr>
            <p:ph type="sldNum" sz="quarter" idx="12"/>
          </p:nvPr>
        </p:nvSpPr>
        <p:spPr/>
        <p:txBody>
          <a:bodyPr/>
          <a:lstStyle/>
          <a:p>
            <a:fld id="{52092342-1793-6B45-8F14-35901F50E55B}" type="slidenum">
              <a:rPr lang="en-US" smtClean="0"/>
              <a:t>1</a:t>
            </a:fld>
            <a:endParaRPr lang="en-US"/>
          </a:p>
        </p:txBody>
      </p:sp>
    </p:spTree>
    <p:extLst>
      <p:ext uri="{BB962C8B-B14F-4D97-AF65-F5344CB8AC3E}">
        <p14:creationId xmlns:p14="http://schemas.microsoft.com/office/powerpoint/2010/main" val="105303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Projected Sensitivity with </a:t>
            </a:r>
            <a:r>
              <a:rPr lang="en-US" sz="2800" dirty="0" smtClean="0"/>
              <a:t>2-year </a:t>
            </a:r>
            <a:r>
              <a:rPr lang="en-US" sz="2800" dirty="0" smtClean="0"/>
              <a:t>Parasitic Run </a:t>
            </a:r>
            <a:r>
              <a:rPr lang="en-US" sz="2800" dirty="0" smtClean="0"/>
              <a:t>with </a:t>
            </a:r>
            <a:r>
              <a:rPr lang="en-US" sz="2800" dirty="0" smtClean="0"/>
              <a:t>Polarized </a:t>
            </a:r>
            <a:r>
              <a:rPr lang="en-US" sz="2800" dirty="0" err="1" smtClean="0"/>
              <a:t>Drell</a:t>
            </a:r>
            <a:r>
              <a:rPr lang="en-US" sz="2800" dirty="0" smtClean="0"/>
              <a:t>-Yan E</a:t>
            </a:r>
            <a:r>
              <a:rPr lang="en-US" sz="2800" dirty="0" smtClean="0"/>
              <a:t>-</a:t>
            </a:r>
            <a:r>
              <a:rPr lang="en-US" sz="2800" dirty="0" smtClean="0"/>
              <a:t>1039 Experiment</a:t>
            </a:r>
            <a:endParaRPr lang="en-US" sz="2800" dirty="0"/>
          </a:p>
        </p:txBody>
      </p:sp>
      <p:sp>
        <p:nvSpPr>
          <p:cNvPr id="3" name="Content Placeholder 2"/>
          <p:cNvSpPr>
            <a:spLocks noGrp="1"/>
          </p:cNvSpPr>
          <p:nvPr>
            <p:ph idx="1"/>
          </p:nvPr>
        </p:nvSpPr>
        <p:spPr/>
        <p:txBody>
          <a:bodyPr/>
          <a:lstStyle/>
          <a:p>
            <a:r>
              <a:rPr lang="en-US" dirty="0" smtClean="0"/>
              <a:t>Parasitic run with polarized </a:t>
            </a:r>
            <a:r>
              <a:rPr lang="en-US" dirty="0" err="1" smtClean="0"/>
              <a:t>Drell</a:t>
            </a:r>
            <a:r>
              <a:rPr lang="en-US" dirty="0" smtClean="0"/>
              <a:t>-Yan</a:t>
            </a:r>
          </a:p>
          <a:p>
            <a:pPr lvl="1"/>
            <a:r>
              <a:rPr lang="en-US" dirty="0" smtClean="0"/>
              <a:t>2018-2019</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434" y="2212322"/>
            <a:ext cx="4136065" cy="4308060"/>
          </a:xfrm>
          <a:prstGeom prst="rect">
            <a:avLst/>
          </a:prstGeom>
        </p:spPr>
      </p:pic>
      <p:sp>
        <p:nvSpPr>
          <p:cNvPr id="5" name="TextBox 4"/>
          <p:cNvSpPr txBox="1"/>
          <p:nvPr/>
        </p:nvSpPr>
        <p:spPr>
          <a:xfrm>
            <a:off x="1115791" y="4043187"/>
            <a:ext cx="2594343" cy="646331"/>
          </a:xfrm>
          <a:prstGeom prst="rect">
            <a:avLst/>
          </a:prstGeom>
          <a:noFill/>
        </p:spPr>
        <p:txBody>
          <a:bodyPr wrap="square" rtlCol="0">
            <a:spAutoFit/>
          </a:bodyPr>
          <a:lstStyle/>
          <a:p>
            <a:r>
              <a:rPr lang="en-US" dirty="0" smtClean="0"/>
              <a:t>Assuming 2-yr (400 days) of parasitic running</a:t>
            </a:r>
            <a:endParaRPr lang="en-US" dirty="0"/>
          </a:p>
        </p:txBody>
      </p:sp>
      <p:sp>
        <p:nvSpPr>
          <p:cNvPr id="6" name="Date Placeholder 5"/>
          <p:cNvSpPr>
            <a:spLocks noGrp="1"/>
          </p:cNvSpPr>
          <p:nvPr>
            <p:ph type="dt" sz="half" idx="10"/>
          </p:nvPr>
        </p:nvSpPr>
        <p:spPr/>
        <p:txBody>
          <a:bodyPr/>
          <a:lstStyle/>
          <a:p>
            <a:fld id="{17EA3CAE-AA78-044F-9F21-6DDB9A64103B}" type="datetime1">
              <a:rPr lang="en-US" smtClean="0"/>
              <a:t>10/30/16</a:t>
            </a:fld>
            <a:endParaRPr lang="en-US"/>
          </a:p>
        </p:txBody>
      </p:sp>
      <p:sp>
        <p:nvSpPr>
          <p:cNvPr id="7" name="Footer Placeholder 6"/>
          <p:cNvSpPr>
            <a:spLocks noGrp="1"/>
          </p:cNvSpPr>
          <p:nvPr>
            <p:ph type="ftr" sz="quarter" idx="11"/>
          </p:nvPr>
        </p:nvSpPr>
        <p:spPr/>
        <p:txBody>
          <a:bodyPr/>
          <a:lstStyle/>
          <a:p>
            <a:r>
              <a:rPr lang="en-US" smtClean="0"/>
              <a:t>Ming Liu, Dark Photon Search @Fermilab</a:t>
            </a:r>
            <a:endParaRPr lang="en-US"/>
          </a:p>
        </p:txBody>
      </p:sp>
      <p:sp>
        <p:nvSpPr>
          <p:cNvPr id="8" name="Slide Number Placeholder 7"/>
          <p:cNvSpPr>
            <a:spLocks noGrp="1"/>
          </p:cNvSpPr>
          <p:nvPr>
            <p:ph type="sldNum" sz="quarter" idx="12"/>
          </p:nvPr>
        </p:nvSpPr>
        <p:spPr/>
        <p:txBody>
          <a:bodyPr/>
          <a:lstStyle/>
          <a:p>
            <a:fld id="{52092342-1793-6B45-8F14-35901F50E55B}" type="slidenum">
              <a:rPr lang="en-US" smtClean="0"/>
              <a:t>10</a:t>
            </a:fld>
            <a:endParaRPr lang="en-US"/>
          </a:p>
        </p:txBody>
      </p:sp>
    </p:spTree>
    <p:extLst>
      <p:ext uri="{BB962C8B-B14F-4D97-AF65-F5344CB8AC3E}">
        <p14:creationId xmlns:p14="http://schemas.microsoft.com/office/powerpoint/2010/main" val="324805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15"/>
            <a:ext cx="8229600" cy="1143000"/>
          </a:xfrm>
        </p:spPr>
        <p:txBody>
          <a:bodyPr>
            <a:normAutofit fontScale="90000"/>
          </a:bodyPr>
          <a:lstStyle/>
          <a:p>
            <a:r>
              <a:rPr lang="en-US" dirty="0" smtClean="0"/>
              <a:t>If additional fund available in </a:t>
            </a:r>
            <a:r>
              <a:rPr lang="en-US" dirty="0" smtClean="0"/>
              <a:t>FY17</a:t>
            </a:r>
            <a:r>
              <a:rPr lang="is-IS" dirty="0" smtClean="0"/>
              <a:t>…</a:t>
            </a:r>
            <a:endParaRPr lang="en-US" dirty="0"/>
          </a:p>
        </p:txBody>
      </p:sp>
      <p:sp>
        <p:nvSpPr>
          <p:cNvPr id="3" name="Content Placeholder 2"/>
          <p:cNvSpPr>
            <a:spLocks noGrp="1"/>
          </p:cNvSpPr>
          <p:nvPr>
            <p:ph idx="1"/>
          </p:nvPr>
        </p:nvSpPr>
        <p:spPr>
          <a:xfrm>
            <a:off x="457200" y="1072220"/>
            <a:ext cx="8229600" cy="5403473"/>
          </a:xfrm>
        </p:spPr>
        <p:txBody>
          <a:bodyPr>
            <a:normAutofit fontScale="55000" lnSpcReduction="20000"/>
          </a:bodyPr>
          <a:lstStyle/>
          <a:p>
            <a:r>
              <a:rPr lang="en-US" dirty="0" smtClean="0"/>
              <a:t>Given the uncertainty of future run beyond </a:t>
            </a:r>
            <a:r>
              <a:rPr lang="en-US" dirty="0" smtClean="0"/>
              <a:t>2017 at </a:t>
            </a:r>
            <a:r>
              <a:rPr lang="en-US" dirty="0" err="1" smtClean="0"/>
              <a:t>Fermilab</a:t>
            </a:r>
            <a:r>
              <a:rPr lang="en-US" dirty="0" smtClean="0"/>
              <a:t>, </a:t>
            </a:r>
            <a:r>
              <a:rPr lang="en-US" dirty="0" smtClean="0"/>
              <a:t>it would be very helpful to have additional $$ and technical </a:t>
            </a:r>
            <a:r>
              <a:rPr lang="en-US" dirty="0" smtClean="0"/>
              <a:t>resource </a:t>
            </a:r>
            <a:r>
              <a:rPr lang="en-US" dirty="0" smtClean="0"/>
              <a:t>support to speed up the </a:t>
            </a:r>
            <a:r>
              <a:rPr lang="en-US" dirty="0" smtClean="0"/>
              <a:t>DAQ/trigger </a:t>
            </a:r>
            <a:r>
              <a:rPr lang="en-US" dirty="0" smtClean="0"/>
              <a:t>upgrade to take maximal </a:t>
            </a:r>
            <a:r>
              <a:rPr lang="en-US" dirty="0" smtClean="0"/>
              <a:t>amount of data </a:t>
            </a:r>
            <a:r>
              <a:rPr lang="en-US" dirty="0" smtClean="0"/>
              <a:t>out of current </a:t>
            </a:r>
            <a:r>
              <a:rPr lang="en-US" dirty="0" smtClean="0"/>
              <a:t>2017 E906 </a:t>
            </a:r>
            <a:r>
              <a:rPr lang="en-US" dirty="0" smtClean="0"/>
              <a:t>run</a:t>
            </a:r>
          </a:p>
          <a:p>
            <a:endParaRPr lang="en-US" dirty="0"/>
          </a:p>
          <a:p>
            <a:r>
              <a:rPr lang="en-US" dirty="0" smtClean="0"/>
              <a:t>More manpower </a:t>
            </a:r>
            <a:r>
              <a:rPr lang="en-US" dirty="0" smtClean="0"/>
              <a:t>could be used to </a:t>
            </a:r>
            <a:r>
              <a:rPr lang="en-US" dirty="0" smtClean="0"/>
              <a:t>speed up assembly, trigger algorithm development, testing readout and installation, in particular in the following tasks:</a:t>
            </a:r>
          </a:p>
          <a:p>
            <a:pPr lvl="1"/>
            <a:r>
              <a:rPr lang="en-US" dirty="0" smtClean="0"/>
              <a:t>Trigger logic FPGA programing support </a:t>
            </a:r>
          </a:p>
          <a:p>
            <a:pPr lvl="1"/>
            <a:r>
              <a:rPr lang="en-US" dirty="0" smtClean="0"/>
              <a:t>Electronic tech to help </a:t>
            </a:r>
            <a:r>
              <a:rPr lang="en-US" dirty="0" err="1" smtClean="0"/>
              <a:t>SiPM</a:t>
            </a:r>
            <a:r>
              <a:rPr lang="en-US" dirty="0" smtClean="0"/>
              <a:t> readout, LV/HV, installation and debugging </a:t>
            </a:r>
          </a:p>
          <a:p>
            <a:pPr lvl="1"/>
            <a:r>
              <a:rPr lang="en-US" dirty="0" smtClean="0"/>
              <a:t>Mechanical engineer to complete the safety document for the </a:t>
            </a:r>
            <a:r>
              <a:rPr lang="en-US" dirty="0" err="1" smtClean="0"/>
              <a:t>Fermilab</a:t>
            </a:r>
            <a:r>
              <a:rPr lang="en-US" dirty="0" smtClean="0"/>
              <a:t> review</a:t>
            </a:r>
          </a:p>
          <a:p>
            <a:endParaRPr lang="en-US" dirty="0" smtClean="0"/>
          </a:p>
          <a:p>
            <a:r>
              <a:rPr lang="en-US" dirty="0" smtClean="0"/>
              <a:t>Procurements of small items</a:t>
            </a:r>
          </a:p>
          <a:p>
            <a:pPr lvl="1"/>
            <a:r>
              <a:rPr lang="en-US" dirty="0" smtClean="0"/>
              <a:t>Fiber-</a:t>
            </a:r>
            <a:r>
              <a:rPr lang="en-US" dirty="0" err="1" smtClean="0"/>
              <a:t>SiPM</a:t>
            </a:r>
            <a:r>
              <a:rPr lang="en-US" dirty="0" smtClean="0"/>
              <a:t> adaptors</a:t>
            </a:r>
          </a:p>
          <a:p>
            <a:pPr lvl="1"/>
            <a:r>
              <a:rPr lang="en-US" dirty="0" err="1" smtClean="0"/>
              <a:t>Lemo</a:t>
            </a:r>
            <a:r>
              <a:rPr lang="en-US" dirty="0" smtClean="0"/>
              <a:t> and ribbon cables</a:t>
            </a:r>
          </a:p>
          <a:p>
            <a:pPr lvl="1"/>
            <a:r>
              <a:rPr lang="en-US" dirty="0" smtClean="0"/>
              <a:t>Big frame to hold 4-frames per </a:t>
            </a:r>
            <a:r>
              <a:rPr lang="en-US" dirty="0" smtClean="0"/>
              <a:t>plane, detector pre-installation safety review  </a:t>
            </a:r>
            <a:endParaRPr lang="en-US" dirty="0" smtClean="0"/>
          </a:p>
          <a:p>
            <a:endParaRPr lang="en-US" dirty="0" smtClean="0"/>
          </a:p>
          <a:p>
            <a:r>
              <a:rPr lang="en-US" dirty="0" smtClean="0">
                <a:solidFill>
                  <a:srgbClr val="FF0000"/>
                </a:solidFill>
              </a:rPr>
              <a:t>Move PHENIX two EM </a:t>
            </a:r>
            <a:r>
              <a:rPr lang="en-US" dirty="0" err="1" smtClean="0">
                <a:solidFill>
                  <a:srgbClr val="FF0000"/>
                </a:solidFill>
              </a:rPr>
              <a:t>Calorimter</a:t>
            </a:r>
            <a:r>
              <a:rPr lang="en-US" dirty="0" smtClean="0">
                <a:solidFill>
                  <a:srgbClr val="FF0000"/>
                </a:solidFill>
              </a:rPr>
              <a:t> sectors from BNL to </a:t>
            </a:r>
            <a:r>
              <a:rPr lang="en-US" dirty="0" err="1" smtClean="0">
                <a:solidFill>
                  <a:srgbClr val="FF0000"/>
                </a:solidFill>
              </a:rPr>
              <a:t>Fermilab</a:t>
            </a:r>
            <a:r>
              <a:rPr lang="en-US" dirty="0" smtClean="0">
                <a:solidFill>
                  <a:srgbClr val="FF0000"/>
                </a:solidFill>
              </a:rPr>
              <a:t>, installed at </a:t>
            </a:r>
            <a:r>
              <a:rPr lang="en-US" dirty="0" err="1" smtClean="0">
                <a:solidFill>
                  <a:srgbClr val="FF0000"/>
                </a:solidFill>
              </a:rPr>
              <a:t>SeaQuest</a:t>
            </a:r>
            <a:r>
              <a:rPr lang="en-US" dirty="0" smtClean="0">
                <a:solidFill>
                  <a:srgbClr val="FF0000"/>
                </a:solidFill>
              </a:rPr>
              <a:t> after summer 2017. </a:t>
            </a:r>
          </a:p>
          <a:p>
            <a:pPr lvl="1"/>
            <a:r>
              <a:rPr lang="en-US" dirty="0" smtClean="0"/>
              <a:t>Free from PHENIX, a ~$2M detectors, with PMTs and HV PS</a:t>
            </a:r>
          </a:p>
          <a:p>
            <a:pPr lvl="1"/>
            <a:r>
              <a:rPr lang="en-US" dirty="0" smtClean="0"/>
              <a:t>Shipping cost ~$10K</a:t>
            </a:r>
            <a:endParaRPr lang="en-US" dirty="0"/>
          </a:p>
        </p:txBody>
      </p:sp>
      <p:sp>
        <p:nvSpPr>
          <p:cNvPr id="4" name="Date Placeholder 3"/>
          <p:cNvSpPr>
            <a:spLocks noGrp="1"/>
          </p:cNvSpPr>
          <p:nvPr>
            <p:ph type="dt" sz="half" idx="10"/>
          </p:nvPr>
        </p:nvSpPr>
        <p:spPr/>
        <p:txBody>
          <a:bodyPr/>
          <a:lstStyle/>
          <a:p>
            <a:fld id="{EE1E7227-A382-7342-8BF3-994F0C071DCA}"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11</a:t>
            </a:fld>
            <a:endParaRPr lang="en-US"/>
          </a:p>
        </p:txBody>
      </p:sp>
    </p:spTree>
    <p:extLst>
      <p:ext uri="{BB962C8B-B14F-4D97-AF65-F5344CB8AC3E}">
        <p14:creationId xmlns:p14="http://schemas.microsoft.com/office/powerpoint/2010/main" val="104253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E-1067 Future Upgrade: New Idea</a:t>
            </a:r>
            <a:br>
              <a:rPr lang="en-US" dirty="0" smtClean="0">
                <a:solidFill>
                  <a:srgbClr val="FF0000"/>
                </a:solidFill>
              </a:rPr>
            </a:br>
            <a:r>
              <a:rPr lang="en-US" sz="3100" dirty="0" smtClean="0">
                <a:solidFill>
                  <a:srgbClr val="0000FF"/>
                </a:solidFill>
              </a:rPr>
              <a:t>2018 ~ 2025+ </a:t>
            </a:r>
            <a:endParaRPr lang="en-US" sz="3100" dirty="0">
              <a:solidFill>
                <a:srgbClr val="0000FF"/>
              </a:solidFill>
            </a:endParaRPr>
          </a:p>
        </p:txBody>
      </p:sp>
      <p:pic>
        <p:nvPicPr>
          <p:cNvPr id="5" name="Picture 4"/>
          <p:cNvPicPr>
            <a:picLocks noChangeAspect="1"/>
          </p:cNvPicPr>
          <p:nvPr/>
        </p:nvPicPr>
        <p:blipFill>
          <a:blip r:embed="rId2"/>
          <a:stretch>
            <a:fillRect/>
          </a:stretch>
        </p:blipFill>
        <p:spPr>
          <a:xfrm>
            <a:off x="0" y="1748292"/>
            <a:ext cx="9144000" cy="3169294"/>
          </a:xfrm>
          <a:prstGeom prst="rect">
            <a:avLst/>
          </a:prstGeom>
        </p:spPr>
      </p:pic>
      <p:sp>
        <p:nvSpPr>
          <p:cNvPr id="6" name="Date Placeholder 5"/>
          <p:cNvSpPr>
            <a:spLocks noGrp="1"/>
          </p:cNvSpPr>
          <p:nvPr>
            <p:ph type="dt" sz="half" idx="10"/>
          </p:nvPr>
        </p:nvSpPr>
        <p:spPr/>
        <p:txBody>
          <a:bodyPr/>
          <a:lstStyle/>
          <a:p>
            <a:fld id="{31D20778-F04C-3345-B5C7-881A6E7EF51F}" type="datetime1">
              <a:rPr lang="en-US" smtClean="0"/>
              <a:t>10/30/16</a:t>
            </a:fld>
            <a:endParaRPr lang="en-US"/>
          </a:p>
        </p:txBody>
      </p:sp>
      <p:sp>
        <p:nvSpPr>
          <p:cNvPr id="7" name="Footer Placeholder 6"/>
          <p:cNvSpPr>
            <a:spLocks noGrp="1"/>
          </p:cNvSpPr>
          <p:nvPr>
            <p:ph type="ftr" sz="quarter" idx="11"/>
          </p:nvPr>
        </p:nvSpPr>
        <p:spPr/>
        <p:txBody>
          <a:bodyPr/>
          <a:lstStyle/>
          <a:p>
            <a:r>
              <a:rPr lang="en-US" smtClean="0"/>
              <a:t>Ming Liu, Dark Photon Search @Fermilab</a:t>
            </a:r>
            <a:endParaRPr lang="en-US"/>
          </a:p>
        </p:txBody>
      </p:sp>
      <p:sp>
        <p:nvSpPr>
          <p:cNvPr id="8" name="Slide Number Placeholder 7"/>
          <p:cNvSpPr>
            <a:spLocks noGrp="1"/>
          </p:cNvSpPr>
          <p:nvPr>
            <p:ph type="sldNum" sz="quarter" idx="12"/>
          </p:nvPr>
        </p:nvSpPr>
        <p:spPr/>
        <p:txBody>
          <a:bodyPr/>
          <a:lstStyle/>
          <a:p>
            <a:fld id="{8FDBEE91-12D0-A746-A9CF-88E60FE42694}" type="slidenum">
              <a:rPr lang="en-US" smtClean="0"/>
              <a:t>12</a:t>
            </a:fld>
            <a:endParaRPr lang="en-US"/>
          </a:p>
        </p:txBody>
      </p:sp>
      <p:sp>
        <p:nvSpPr>
          <p:cNvPr id="4" name="Rounded Rectangular Callout 3"/>
          <p:cNvSpPr/>
          <p:nvPr/>
        </p:nvSpPr>
        <p:spPr>
          <a:xfrm>
            <a:off x="457200" y="5322454"/>
            <a:ext cx="2863273" cy="1033896"/>
          </a:xfrm>
          <a:prstGeom prst="wedgeRoundRectCallout">
            <a:avLst>
              <a:gd name="adj1" fmla="val -23417"/>
              <a:gd name="adj2" fmla="val -100658"/>
              <a:gd name="adj3" fmla="val 16667"/>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solidFill>
              </a:rPr>
              <a:t>Add </a:t>
            </a:r>
            <a:r>
              <a:rPr lang="en-US" dirty="0">
                <a:solidFill>
                  <a:schemeClr val="accent4"/>
                </a:solidFill>
              </a:rPr>
              <a:t>t</a:t>
            </a:r>
            <a:r>
              <a:rPr lang="en-US" dirty="0" smtClean="0">
                <a:solidFill>
                  <a:schemeClr val="accent4"/>
                </a:solidFill>
              </a:rPr>
              <a:t>racking detectors close to “target” to improve mass resolution </a:t>
            </a:r>
            <a:endParaRPr lang="en-US" dirty="0">
              <a:solidFill>
                <a:schemeClr val="accent4"/>
              </a:solidFill>
            </a:endParaRPr>
          </a:p>
        </p:txBody>
      </p:sp>
      <p:sp>
        <p:nvSpPr>
          <p:cNvPr id="9" name="Rounded Rectangular Callout 8"/>
          <p:cNvSpPr/>
          <p:nvPr/>
        </p:nvSpPr>
        <p:spPr>
          <a:xfrm>
            <a:off x="5881256" y="5322454"/>
            <a:ext cx="2805544" cy="877454"/>
          </a:xfrm>
          <a:prstGeom prst="wedgeRoundRectCallout">
            <a:avLst>
              <a:gd name="adj1" fmla="val -23417"/>
              <a:gd name="adj2" fmla="val -100658"/>
              <a:gd name="adj3" fmla="val 16667"/>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Add </a:t>
            </a:r>
            <a:r>
              <a:rPr lang="en-US" dirty="0" err="1" smtClean="0">
                <a:solidFill>
                  <a:srgbClr val="FF0000"/>
                </a:solidFill>
              </a:rPr>
              <a:t>EMCal</a:t>
            </a:r>
            <a:r>
              <a:rPr lang="en-US" dirty="0" smtClean="0">
                <a:solidFill>
                  <a:srgbClr val="FF0000"/>
                </a:solidFill>
              </a:rPr>
              <a:t>, PID</a:t>
            </a:r>
          </a:p>
          <a:p>
            <a:pPr algn="ctr"/>
            <a:r>
              <a:rPr lang="en-US" dirty="0" smtClean="0">
                <a:solidFill>
                  <a:srgbClr val="FF0000"/>
                </a:solidFill>
              </a:rPr>
              <a:t>e</a:t>
            </a:r>
            <a:r>
              <a:rPr lang="en-US" baseline="30000" dirty="0" smtClean="0">
                <a:solidFill>
                  <a:srgbClr val="FF0000"/>
                </a:solidFill>
              </a:rPr>
              <a:t>+/-</a:t>
            </a:r>
            <a:r>
              <a:rPr lang="en-US" dirty="0" smtClean="0">
                <a:solidFill>
                  <a:srgbClr val="FF0000"/>
                </a:solidFill>
              </a:rPr>
              <a:t>, h</a:t>
            </a:r>
            <a:r>
              <a:rPr lang="en-US" baseline="30000" dirty="0" smtClean="0">
                <a:solidFill>
                  <a:srgbClr val="FF0000"/>
                </a:solidFill>
              </a:rPr>
              <a:t>+/-</a:t>
            </a:r>
            <a:r>
              <a:rPr lang="en-US" dirty="0" smtClean="0">
                <a:solidFill>
                  <a:srgbClr val="FF0000"/>
                </a:solidFill>
              </a:rPr>
              <a:t> , π</a:t>
            </a:r>
            <a:r>
              <a:rPr lang="en-US" baseline="30000" dirty="0" smtClean="0">
                <a:solidFill>
                  <a:srgbClr val="FF0000"/>
                </a:solidFill>
              </a:rPr>
              <a:t>+/-</a:t>
            </a:r>
            <a:endParaRPr lang="en-US" baseline="30000" dirty="0">
              <a:solidFill>
                <a:srgbClr val="FF0000"/>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7300" y="4885526"/>
            <a:ext cx="2310853" cy="330122"/>
          </a:xfrm>
          <a:prstGeom prst="rect">
            <a:avLst/>
          </a:prstGeom>
        </p:spPr>
      </p:pic>
    </p:spTree>
    <p:extLst>
      <p:ext uri="{BB962C8B-B14F-4D97-AF65-F5344CB8AC3E}">
        <p14:creationId xmlns:p14="http://schemas.microsoft.com/office/powerpoint/2010/main" val="2782722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5540"/>
          </a:xfrm>
        </p:spPr>
        <p:txBody>
          <a:bodyPr>
            <a:normAutofit fontScale="90000"/>
          </a:bodyPr>
          <a:lstStyle/>
          <a:p>
            <a:r>
              <a:rPr lang="en-US" sz="3600" dirty="0" smtClean="0"/>
              <a:t>Displaced Low Mass Dark Photons </a:t>
            </a:r>
            <a:r>
              <a:rPr lang="en-US" dirty="0" smtClean="0"/>
              <a:t/>
            </a:r>
            <a:br>
              <a:rPr lang="en-US" dirty="0" smtClean="0"/>
            </a:br>
            <a:r>
              <a:rPr lang="en-US" sz="3100" dirty="0">
                <a:solidFill>
                  <a:srgbClr val="FF00FF"/>
                </a:solidFill>
              </a:rPr>
              <a:t>with </a:t>
            </a:r>
            <a:r>
              <a:rPr lang="en-US" altLang="zh-CN" sz="3100" dirty="0" err="1" smtClean="0">
                <a:solidFill>
                  <a:srgbClr val="FF00FF"/>
                </a:solidFill>
              </a:rPr>
              <a:t>EMCal</a:t>
            </a:r>
            <a:r>
              <a:rPr lang="en-US" altLang="zh-CN" sz="3100" dirty="0" smtClean="0">
                <a:solidFill>
                  <a:srgbClr val="FF00FF"/>
                </a:solidFill>
              </a:rPr>
              <a:t> </a:t>
            </a:r>
            <a:r>
              <a:rPr lang="en-US" sz="3100" dirty="0">
                <a:solidFill>
                  <a:srgbClr val="FF00FF"/>
                </a:solidFill>
              </a:rPr>
              <a:t>upgrades </a:t>
            </a:r>
          </a:p>
        </p:txBody>
      </p:sp>
      <p:sp>
        <p:nvSpPr>
          <p:cNvPr id="3" name="Content Placeholder 2"/>
          <p:cNvSpPr>
            <a:spLocks noGrp="1"/>
          </p:cNvSpPr>
          <p:nvPr>
            <p:ph idx="1"/>
          </p:nvPr>
        </p:nvSpPr>
        <p:spPr>
          <a:xfrm>
            <a:off x="202527" y="1433430"/>
            <a:ext cx="3947478" cy="4590196"/>
          </a:xfrm>
        </p:spPr>
        <p:txBody>
          <a:bodyPr>
            <a:normAutofit fontScale="62500" lnSpcReduction="20000"/>
          </a:bodyPr>
          <a:lstStyle/>
          <a:p>
            <a:r>
              <a:rPr lang="en-US" dirty="0" smtClean="0"/>
              <a:t>Detector upgrades</a:t>
            </a:r>
          </a:p>
          <a:p>
            <a:pPr lvl="1"/>
            <a:r>
              <a:rPr lang="en-US" dirty="0" err="1" smtClean="0"/>
              <a:t>EMCal</a:t>
            </a:r>
            <a:r>
              <a:rPr lang="en-US" dirty="0" smtClean="0"/>
              <a:t>: e</a:t>
            </a:r>
            <a:r>
              <a:rPr lang="en-US" baseline="30000" dirty="0" smtClean="0"/>
              <a:t>+/-</a:t>
            </a:r>
          </a:p>
          <a:p>
            <a:pPr lvl="1"/>
            <a:r>
              <a:rPr lang="en-US" dirty="0" err="1" smtClean="0"/>
              <a:t>HCal</a:t>
            </a:r>
            <a:r>
              <a:rPr lang="en-US" dirty="0" smtClean="0"/>
              <a:t>: π</a:t>
            </a:r>
            <a:r>
              <a:rPr lang="en-US" baseline="30000" dirty="0" smtClean="0"/>
              <a:t>+/-</a:t>
            </a:r>
            <a:r>
              <a:rPr lang="en-US" dirty="0" smtClean="0"/>
              <a:t> </a:t>
            </a:r>
          </a:p>
          <a:p>
            <a:pPr lvl="1"/>
            <a:r>
              <a:rPr lang="en-US" dirty="0" smtClean="0"/>
              <a:t>Recycle from other experiments, PHENIX/RHIC etc.</a:t>
            </a:r>
          </a:p>
          <a:p>
            <a:pPr lvl="1"/>
            <a:endParaRPr lang="en-US" dirty="0" smtClean="0"/>
          </a:p>
          <a:p>
            <a:r>
              <a:rPr lang="en-US" dirty="0" smtClean="0"/>
              <a:t>DAQ upgrade</a:t>
            </a:r>
          </a:p>
          <a:p>
            <a:pPr lvl="1"/>
            <a:r>
              <a:rPr lang="en-US" dirty="0" smtClean="0"/>
              <a:t>100+ kHz</a:t>
            </a:r>
          </a:p>
          <a:p>
            <a:pPr lvl="1"/>
            <a:endParaRPr lang="en-US" dirty="0" smtClean="0"/>
          </a:p>
          <a:p>
            <a:r>
              <a:rPr lang="en-US" dirty="0" smtClean="0"/>
              <a:t>Timeline of runs</a:t>
            </a:r>
          </a:p>
          <a:p>
            <a:pPr lvl="1"/>
            <a:r>
              <a:rPr lang="en-US" dirty="0" smtClean="0"/>
              <a:t>2018+</a:t>
            </a:r>
          </a:p>
          <a:p>
            <a:pPr lvl="1"/>
            <a:endParaRPr lang="en-US" dirty="0" smtClean="0"/>
          </a:p>
          <a:p>
            <a:r>
              <a:rPr lang="en-US" dirty="0" smtClean="0"/>
              <a:t>Detector configuration</a:t>
            </a:r>
          </a:p>
          <a:p>
            <a:pPr lvl="1"/>
            <a:r>
              <a:rPr lang="en-US" dirty="0" smtClean="0"/>
              <a:t>Access low mass region with optimized </a:t>
            </a:r>
            <a:r>
              <a:rPr lang="en-US" dirty="0" err="1" smtClean="0"/>
              <a:t>Fmag</a:t>
            </a:r>
            <a:r>
              <a:rPr lang="en-US" dirty="0" smtClean="0"/>
              <a:t> </a:t>
            </a:r>
            <a:r>
              <a:rPr lang="en-US" dirty="0" err="1" smtClean="0"/>
              <a:t>settting</a:t>
            </a:r>
            <a:endParaRPr lang="en-US" dirty="0"/>
          </a:p>
        </p:txBody>
      </p:sp>
      <p:sp>
        <p:nvSpPr>
          <p:cNvPr id="4" name="Date Placeholder 3"/>
          <p:cNvSpPr>
            <a:spLocks noGrp="1"/>
          </p:cNvSpPr>
          <p:nvPr>
            <p:ph type="dt" sz="half" idx="10"/>
          </p:nvPr>
        </p:nvSpPr>
        <p:spPr/>
        <p:txBody>
          <a:bodyPr/>
          <a:lstStyle/>
          <a:p>
            <a:fld id="{6FEF72C1-281E-8943-99DB-E1C794A152B6}"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FDF11ADB-F2B4-B440-90F7-EFE6CCCD4892}" type="slidenum">
              <a:rPr lang="en-US" smtClean="0"/>
              <a:t>13</a:t>
            </a:fld>
            <a:endParaRPr lang="en-US"/>
          </a:p>
        </p:txBody>
      </p:sp>
      <p:sp>
        <p:nvSpPr>
          <p:cNvPr id="10" name="TextBox 9"/>
          <p:cNvSpPr txBox="1"/>
          <p:nvPr/>
        </p:nvSpPr>
        <p:spPr>
          <a:xfrm>
            <a:off x="6104092" y="1075540"/>
            <a:ext cx="2582708" cy="369332"/>
          </a:xfrm>
          <a:prstGeom prst="rect">
            <a:avLst/>
          </a:prstGeom>
          <a:noFill/>
        </p:spPr>
        <p:txBody>
          <a:bodyPr wrap="none" rtlCol="0">
            <a:spAutoFit/>
          </a:bodyPr>
          <a:lstStyle/>
          <a:p>
            <a:r>
              <a:rPr lang="en-US" dirty="0" smtClean="0"/>
              <a:t>Projection: POT 1.4 x 10</a:t>
            </a:r>
            <a:r>
              <a:rPr lang="en-US" baseline="30000" dirty="0" smtClean="0"/>
              <a:t>18</a:t>
            </a:r>
            <a:endParaRPr lang="en-US" baseline="30000" dirty="0"/>
          </a:p>
        </p:txBody>
      </p:sp>
      <p:pic>
        <p:nvPicPr>
          <p:cNvPr id="9" name="Picture 8"/>
          <p:cNvPicPr>
            <a:picLocks noChangeAspect="1"/>
          </p:cNvPicPr>
          <p:nvPr/>
        </p:nvPicPr>
        <p:blipFill>
          <a:blip r:embed="rId2"/>
          <a:stretch>
            <a:fillRect/>
          </a:stretch>
        </p:blipFill>
        <p:spPr>
          <a:xfrm>
            <a:off x="3846500" y="1433430"/>
            <a:ext cx="5261000" cy="4922920"/>
          </a:xfrm>
          <a:prstGeom prst="rect">
            <a:avLst/>
          </a:prstGeom>
        </p:spPr>
      </p:pic>
    </p:spTree>
    <p:extLst>
      <p:ext uri="{BB962C8B-B14F-4D97-AF65-F5344CB8AC3E}">
        <p14:creationId xmlns:p14="http://schemas.microsoft.com/office/powerpoint/2010/main" val="3958586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67"/>
            <a:ext cx="8229600" cy="758515"/>
          </a:xfrm>
        </p:spPr>
        <p:txBody>
          <a:bodyPr>
            <a:normAutofit fontScale="90000"/>
          </a:bodyPr>
          <a:lstStyle/>
          <a:p>
            <a:r>
              <a:rPr lang="en-US" dirty="0" err="1" smtClean="0"/>
              <a:t>EMCal</a:t>
            </a:r>
            <a:r>
              <a:rPr lang="en-US" dirty="0" smtClean="0"/>
              <a:t> from PHENIX/RHIC</a:t>
            </a:r>
            <a:endParaRPr lang="en-US" dirty="0"/>
          </a:p>
        </p:txBody>
      </p:sp>
      <p:sp>
        <p:nvSpPr>
          <p:cNvPr id="3" name="Content Placeholder 2"/>
          <p:cNvSpPr>
            <a:spLocks noGrp="1"/>
          </p:cNvSpPr>
          <p:nvPr>
            <p:ph idx="1"/>
          </p:nvPr>
        </p:nvSpPr>
        <p:spPr>
          <a:xfrm>
            <a:off x="88996" y="926756"/>
            <a:ext cx="4930527" cy="1953661"/>
          </a:xfrm>
        </p:spPr>
        <p:txBody>
          <a:bodyPr>
            <a:normAutofit fontScale="55000" lnSpcReduction="20000"/>
          </a:bodyPr>
          <a:lstStyle/>
          <a:p>
            <a:r>
              <a:rPr lang="en-US" dirty="0" smtClean="0"/>
              <a:t>2 </a:t>
            </a:r>
            <a:r>
              <a:rPr lang="en-US" dirty="0" err="1" smtClean="0"/>
              <a:t>EMCal</a:t>
            </a:r>
            <a:r>
              <a:rPr lang="en-US" dirty="0" smtClean="0"/>
              <a:t> sectors are available from PHENIX experiment at RHIC, ~end of 2016</a:t>
            </a:r>
          </a:p>
          <a:p>
            <a:pPr lvl="1"/>
            <a:r>
              <a:rPr lang="en-US" dirty="0"/>
              <a:t>O</a:t>
            </a:r>
            <a:r>
              <a:rPr lang="en-US" dirty="0" smtClean="0"/>
              <a:t>ne sector: </a:t>
            </a:r>
          </a:p>
          <a:p>
            <a:pPr lvl="2"/>
            <a:r>
              <a:rPr lang="en-US" dirty="0" smtClean="0"/>
              <a:t>2m x 4m, 18 (3x6)super modules</a:t>
            </a:r>
          </a:p>
          <a:p>
            <a:pPr lvl="2"/>
            <a:r>
              <a:rPr lang="en-US" dirty="0" smtClean="0"/>
              <a:t>Super module = 36 modules; Module = 4 towers </a:t>
            </a:r>
          </a:p>
          <a:p>
            <a:pPr lvl="2"/>
            <a:r>
              <a:rPr lang="en-US" dirty="0" smtClean="0"/>
              <a:t>36 x 4 x 18 = 2592 channels</a:t>
            </a:r>
          </a:p>
          <a:p>
            <a:pPr lvl="2"/>
            <a:r>
              <a:rPr lang="en-US" dirty="0" smtClean="0"/>
              <a:t>Could gang 2x2 (or 3x3) into one ADC/TDC readout</a:t>
            </a:r>
          </a:p>
          <a:p>
            <a:pPr lvl="2"/>
            <a:endParaRPr lang="en-US" dirty="0" smtClean="0"/>
          </a:p>
          <a:p>
            <a:pPr lvl="2"/>
            <a:endParaRPr lang="en-US" dirty="0" smtClean="0"/>
          </a:p>
        </p:txBody>
      </p:sp>
      <p:sp>
        <p:nvSpPr>
          <p:cNvPr id="9" name="TextBox 8"/>
          <p:cNvSpPr txBox="1"/>
          <p:nvPr/>
        </p:nvSpPr>
        <p:spPr>
          <a:xfrm>
            <a:off x="5624485" y="1351001"/>
            <a:ext cx="2857961" cy="923330"/>
          </a:xfrm>
          <a:prstGeom prst="rect">
            <a:avLst/>
          </a:prstGeom>
          <a:noFill/>
        </p:spPr>
        <p:txBody>
          <a:bodyPr wrap="none" rtlCol="0">
            <a:spAutoFit/>
          </a:bodyPr>
          <a:lstStyle/>
          <a:p>
            <a:r>
              <a:rPr lang="en-US" i="1" dirty="0" smtClean="0"/>
              <a:t>- </a:t>
            </a:r>
            <a:r>
              <a:rPr lang="en-US" i="1" dirty="0" err="1" smtClean="0"/>
              <a:t>dE</a:t>
            </a:r>
            <a:r>
              <a:rPr lang="en-US" i="1" dirty="0" smtClean="0"/>
              <a:t>/E = 8.1%/</a:t>
            </a:r>
            <a:r>
              <a:rPr lang="en-US" i="1" dirty="0" err="1" smtClean="0"/>
              <a:t>sqrt</a:t>
            </a:r>
            <a:r>
              <a:rPr lang="en-US" i="1" dirty="0" smtClean="0"/>
              <a:t>(E) + 2.1%</a:t>
            </a:r>
          </a:p>
          <a:p>
            <a:r>
              <a:rPr lang="en-US" i="1" dirty="0" smtClean="0"/>
              <a:t>- </a:t>
            </a:r>
            <a:r>
              <a:rPr lang="en-US" i="1" dirty="0" err="1" smtClean="0"/>
              <a:t>dT</a:t>
            </a:r>
            <a:r>
              <a:rPr lang="en-US" i="1" dirty="0" smtClean="0"/>
              <a:t> &lt; 200 </a:t>
            </a:r>
            <a:r>
              <a:rPr lang="en-US" i="1" dirty="0" err="1" smtClean="0"/>
              <a:t>ps</a:t>
            </a:r>
            <a:endParaRPr lang="en-US" i="1" dirty="0" smtClean="0"/>
          </a:p>
          <a:p>
            <a:r>
              <a:rPr lang="en-US" i="1" dirty="0" smtClean="0"/>
              <a:t>- Excellent e/pi separation</a:t>
            </a:r>
            <a:endParaRPr lang="en-US" i="1" dirty="0"/>
          </a:p>
        </p:txBody>
      </p:sp>
      <p:sp>
        <p:nvSpPr>
          <p:cNvPr id="10" name="Date Placeholder 9"/>
          <p:cNvSpPr>
            <a:spLocks noGrp="1"/>
          </p:cNvSpPr>
          <p:nvPr>
            <p:ph type="dt" sz="half" idx="10"/>
          </p:nvPr>
        </p:nvSpPr>
        <p:spPr/>
        <p:txBody>
          <a:bodyPr/>
          <a:lstStyle/>
          <a:p>
            <a:fld id="{7A7078C6-80D3-BB42-A376-DCFB5B173FFD}" type="datetime1">
              <a:rPr lang="en-US" smtClean="0"/>
              <a:t>10/30/16</a:t>
            </a:fld>
            <a:endParaRPr lang="en-US"/>
          </a:p>
        </p:txBody>
      </p:sp>
      <p:sp>
        <p:nvSpPr>
          <p:cNvPr id="11" name="Footer Placeholder 10"/>
          <p:cNvSpPr>
            <a:spLocks noGrp="1"/>
          </p:cNvSpPr>
          <p:nvPr>
            <p:ph type="ftr" sz="quarter" idx="11"/>
          </p:nvPr>
        </p:nvSpPr>
        <p:spPr/>
        <p:txBody>
          <a:bodyPr/>
          <a:lstStyle/>
          <a:p>
            <a:r>
              <a:rPr lang="en-US" smtClean="0"/>
              <a:t>Ming Liu, Dark Photon Search @Fermilab</a:t>
            </a:r>
            <a:endParaRPr lang="en-US"/>
          </a:p>
        </p:txBody>
      </p:sp>
      <p:sp>
        <p:nvSpPr>
          <p:cNvPr id="12" name="Slide Number Placeholder 11"/>
          <p:cNvSpPr>
            <a:spLocks noGrp="1"/>
          </p:cNvSpPr>
          <p:nvPr>
            <p:ph type="sldNum" sz="quarter" idx="12"/>
          </p:nvPr>
        </p:nvSpPr>
        <p:spPr/>
        <p:txBody>
          <a:bodyPr/>
          <a:lstStyle/>
          <a:p>
            <a:fld id="{15C44148-5432-DC4B-974C-5D44F9EAB278}" type="slidenum">
              <a:rPr lang="en-US" smtClean="0"/>
              <a:t>14</a:t>
            </a:fld>
            <a:endParaRPr lang="en-US"/>
          </a:p>
        </p:txBody>
      </p:sp>
      <p:pic>
        <p:nvPicPr>
          <p:cNvPr id="4" name="Picture 3" descr="IMG_595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4485" y="2655207"/>
            <a:ext cx="2775857" cy="3701143"/>
          </a:xfrm>
          <a:prstGeom prst="rect">
            <a:avLst/>
          </a:prstGeom>
        </p:spPr>
      </p:pic>
      <p:pic>
        <p:nvPicPr>
          <p:cNvPr id="13" name="Picture 12" descr="PHENIX_EMCal_4SeaQues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250" y="2691492"/>
            <a:ext cx="4886477" cy="3664858"/>
          </a:xfrm>
          <a:prstGeom prst="rect">
            <a:avLst/>
          </a:prstGeom>
        </p:spPr>
      </p:pic>
      <p:sp>
        <p:nvSpPr>
          <p:cNvPr id="5" name="Right Arrow 4"/>
          <p:cNvSpPr/>
          <p:nvPr/>
        </p:nvSpPr>
        <p:spPr>
          <a:xfrm>
            <a:off x="5019523" y="3879273"/>
            <a:ext cx="822477" cy="78509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887885" y="846282"/>
            <a:ext cx="2937974" cy="646331"/>
          </a:xfrm>
          <a:prstGeom prst="rect">
            <a:avLst/>
          </a:prstGeom>
          <a:noFill/>
        </p:spPr>
        <p:txBody>
          <a:bodyPr wrap="none" rtlCol="0">
            <a:spAutoFit/>
          </a:bodyPr>
          <a:lstStyle/>
          <a:p>
            <a:r>
              <a:rPr lang="en-US" dirty="0" smtClean="0">
                <a:solidFill>
                  <a:srgbClr val="FF0000"/>
                </a:solidFill>
              </a:rPr>
              <a:t>Available in summer 2017 for </a:t>
            </a:r>
          </a:p>
          <a:p>
            <a:r>
              <a:rPr lang="en-US" dirty="0" smtClean="0">
                <a:solidFill>
                  <a:srgbClr val="FF0000"/>
                </a:solidFill>
              </a:rPr>
              <a:t>installation at </a:t>
            </a:r>
            <a:r>
              <a:rPr lang="en-US" dirty="0" err="1" smtClean="0">
                <a:solidFill>
                  <a:srgbClr val="FF0000"/>
                </a:solidFill>
              </a:rPr>
              <a:t>Fermilab</a:t>
            </a:r>
            <a:endParaRPr lang="en-US" dirty="0">
              <a:solidFill>
                <a:srgbClr val="FF0000"/>
              </a:solidFill>
            </a:endParaRPr>
          </a:p>
        </p:txBody>
      </p:sp>
    </p:spTree>
    <p:extLst>
      <p:ext uri="{BB962C8B-B14F-4D97-AF65-F5344CB8AC3E}">
        <p14:creationId xmlns:p14="http://schemas.microsoft.com/office/powerpoint/2010/main" val="18576812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812"/>
            <a:ext cx="8229600" cy="980098"/>
          </a:xfrm>
        </p:spPr>
        <p:txBody>
          <a:bodyPr>
            <a:normAutofit fontScale="90000"/>
          </a:bodyPr>
          <a:lstStyle/>
          <a:p>
            <a:r>
              <a:rPr lang="en-US" dirty="0" smtClean="0"/>
              <a:t>Projected Dark Higgs Sensitivity</a:t>
            </a:r>
            <a:br>
              <a:rPr lang="en-US" dirty="0" smtClean="0"/>
            </a:br>
            <a:r>
              <a:rPr lang="en-US" sz="3100" dirty="0" smtClean="0">
                <a:solidFill>
                  <a:srgbClr val="0000FF"/>
                </a:solidFill>
              </a:rPr>
              <a:t>POT:1.4x10</a:t>
            </a:r>
            <a:r>
              <a:rPr lang="en-US" sz="3100" baseline="30000" dirty="0" smtClean="0">
                <a:solidFill>
                  <a:srgbClr val="0000FF"/>
                </a:solidFill>
              </a:rPr>
              <a:t>18</a:t>
            </a:r>
            <a:r>
              <a:rPr lang="en-US" sz="3100" dirty="0">
                <a:solidFill>
                  <a:srgbClr val="0000FF"/>
                </a:solidFill>
              </a:rPr>
              <a:t> </a:t>
            </a:r>
            <a:r>
              <a:rPr lang="en-US" sz="3100" dirty="0" smtClean="0">
                <a:solidFill>
                  <a:srgbClr val="0000FF"/>
                </a:solidFill>
              </a:rPr>
              <a:t>(Phase-I)</a:t>
            </a:r>
            <a:endParaRPr lang="en-US" sz="3100" dirty="0">
              <a:solidFill>
                <a:srgbClr val="0000FF"/>
              </a:solidFill>
            </a:endParaRPr>
          </a:p>
        </p:txBody>
      </p:sp>
      <p:sp>
        <p:nvSpPr>
          <p:cNvPr id="9" name="Content Placeholder 8"/>
          <p:cNvSpPr>
            <a:spLocks noGrp="1"/>
          </p:cNvSpPr>
          <p:nvPr>
            <p:ph idx="1"/>
          </p:nvPr>
        </p:nvSpPr>
        <p:spPr>
          <a:xfrm>
            <a:off x="125419" y="1646400"/>
            <a:ext cx="3787309" cy="4709950"/>
          </a:xfrm>
        </p:spPr>
        <p:txBody>
          <a:bodyPr>
            <a:normAutofit fontScale="62500" lnSpcReduction="20000"/>
          </a:bodyPr>
          <a:lstStyle/>
          <a:p>
            <a:pPr marL="285750" indent="-285750"/>
            <a:r>
              <a:rPr lang="en-US" dirty="0" err="1"/>
              <a:t>Dimuons</a:t>
            </a:r>
            <a:r>
              <a:rPr lang="en-US" dirty="0"/>
              <a:t> with </a:t>
            </a:r>
            <a:r>
              <a:rPr lang="en-US" dirty="0" smtClean="0"/>
              <a:t>downstream displaced </a:t>
            </a:r>
            <a:r>
              <a:rPr lang="en-US" dirty="0"/>
              <a:t>decay vertices  </a:t>
            </a:r>
          </a:p>
          <a:p>
            <a:pPr marL="285750" indent="-285750"/>
            <a:endParaRPr lang="en-US" dirty="0"/>
          </a:p>
          <a:p>
            <a:pPr marL="285750" indent="-285750"/>
            <a:r>
              <a:rPr lang="en-US" dirty="0"/>
              <a:t>Limited sensitivity to “prompt” large mixing case due to small cross-section</a:t>
            </a:r>
          </a:p>
          <a:p>
            <a:pPr marL="285750" indent="-285750"/>
            <a:endParaRPr lang="en-US" dirty="0"/>
          </a:p>
          <a:p>
            <a:pPr marL="285750" indent="-285750"/>
            <a:r>
              <a:rPr lang="en-US" dirty="0"/>
              <a:t>Dark Higgs or dark </a:t>
            </a:r>
            <a:r>
              <a:rPr lang="en-US" dirty="0" smtClean="0"/>
              <a:t>photons?</a:t>
            </a:r>
            <a:endParaRPr lang="en-US" dirty="0"/>
          </a:p>
          <a:p>
            <a:pPr marL="685800" lvl="1"/>
            <a:r>
              <a:rPr lang="en-US" dirty="0" err="1" smtClean="0">
                <a:solidFill>
                  <a:srgbClr val="FF0000"/>
                </a:solidFill>
              </a:rPr>
              <a:t>Dimuon</a:t>
            </a:r>
            <a:r>
              <a:rPr lang="en-US" dirty="0" smtClean="0">
                <a:solidFill>
                  <a:srgbClr val="FF0000"/>
                </a:solidFill>
              </a:rPr>
              <a:t> </a:t>
            </a:r>
            <a:r>
              <a:rPr lang="en-US" dirty="0">
                <a:solidFill>
                  <a:srgbClr val="FF0000"/>
                </a:solidFill>
              </a:rPr>
              <a:t>kinematic and angular distributions </a:t>
            </a:r>
          </a:p>
          <a:p>
            <a:endParaRPr lang="en-US" dirty="0" smtClean="0"/>
          </a:p>
          <a:p>
            <a:r>
              <a:rPr lang="en-US" dirty="0" smtClean="0">
                <a:solidFill>
                  <a:srgbClr val="008000"/>
                </a:solidFill>
              </a:rPr>
              <a:t>Phase-II</a:t>
            </a:r>
          </a:p>
          <a:p>
            <a:pPr lvl="1"/>
            <a:r>
              <a:rPr lang="en-US" dirty="0" smtClean="0">
                <a:solidFill>
                  <a:srgbClr val="008000"/>
                </a:solidFill>
              </a:rPr>
              <a:t>Dedicated high luminosity runs optimized for low mass acceptance, mass&lt;3GeV</a:t>
            </a:r>
            <a:endParaRPr lang="en-US" dirty="0">
              <a:solidFill>
                <a:srgbClr val="008000"/>
              </a:solidFill>
            </a:endParaRPr>
          </a:p>
        </p:txBody>
      </p:sp>
      <p:sp>
        <p:nvSpPr>
          <p:cNvPr id="3" name="Date Placeholder 2"/>
          <p:cNvSpPr>
            <a:spLocks noGrp="1"/>
          </p:cNvSpPr>
          <p:nvPr>
            <p:ph type="dt" sz="half" idx="10"/>
          </p:nvPr>
        </p:nvSpPr>
        <p:spPr/>
        <p:txBody>
          <a:bodyPr/>
          <a:lstStyle/>
          <a:p>
            <a:fld id="{6AE23645-BB06-3742-97B6-9FC89979729C}" type="datetime1">
              <a:rPr lang="en-US" smtClean="0"/>
              <a:t>10/30/16</a:t>
            </a:fld>
            <a:endParaRPr lang="en-US"/>
          </a:p>
        </p:txBody>
      </p:sp>
      <p:sp>
        <p:nvSpPr>
          <p:cNvPr id="4" name="Footer Placeholder 3"/>
          <p:cNvSpPr>
            <a:spLocks noGrp="1"/>
          </p:cNvSpPr>
          <p:nvPr>
            <p:ph type="ftr" sz="quarter" idx="11"/>
          </p:nvPr>
        </p:nvSpPr>
        <p:spPr/>
        <p:txBody>
          <a:bodyPr/>
          <a:lstStyle/>
          <a:p>
            <a:r>
              <a:rPr lang="en-US" smtClean="0"/>
              <a:t>Ming Liu, Dark Photon Search @Fermilab</a:t>
            </a:r>
            <a:endParaRPr lang="en-US"/>
          </a:p>
        </p:txBody>
      </p:sp>
      <p:sp>
        <p:nvSpPr>
          <p:cNvPr id="5" name="Slide Number Placeholder 4"/>
          <p:cNvSpPr>
            <a:spLocks noGrp="1"/>
          </p:cNvSpPr>
          <p:nvPr>
            <p:ph type="sldNum" sz="quarter" idx="12"/>
          </p:nvPr>
        </p:nvSpPr>
        <p:spPr/>
        <p:txBody>
          <a:bodyPr/>
          <a:lstStyle/>
          <a:p>
            <a:fld id="{2F9980D2-850A-174B-9924-94B9342D747D}" type="slidenum">
              <a:rPr lang="en-US" smtClean="0"/>
              <a:t>15</a:t>
            </a:fld>
            <a:endParaRPr lang="en-US"/>
          </a:p>
        </p:txBody>
      </p:sp>
      <p:sp>
        <p:nvSpPr>
          <p:cNvPr id="11" name="TextBox 10"/>
          <p:cNvSpPr txBox="1"/>
          <p:nvPr/>
        </p:nvSpPr>
        <p:spPr>
          <a:xfrm>
            <a:off x="7417935" y="1236425"/>
            <a:ext cx="1166130" cy="276999"/>
          </a:xfrm>
          <a:prstGeom prst="rect">
            <a:avLst/>
          </a:prstGeom>
          <a:noFill/>
        </p:spPr>
        <p:txBody>
          <a:bodyPr wrap="none" rtlCol="0">
            <a:spAutoFit/>
          </a:bodyPr>
          <a:lstStyle/>
          <a:p>
            <a:r>
              <a:rPr lang="en-US" sz="1200" dirty="0" smtClean="0"/>
              <a:t>Y. Zhang (2015)</a:t>
            </a:r>
            <a:endParaRPr lang="en-US" sz="1200" dirty="0"/>
          </a:p>
        </p:txBody>
      </p:sp>
      <p:grpSp>
        <p:nvGrpSpPr>
          <p:cNvPr id="8" name="Group 7"/>
          <p:cNvGrpSpPr/>
          <p:nvPr/>
        </p:nvGrpSpPr>
        <p:grpSpPr>
          <a:xfrm>
            <a:off x="3640325" y="1349318"/>
            <a:ext cx="5422214" cy="5007032"/>
            <a:chOff x="3488849" y="1349318"/>
            <a:chExt cx="5422214" cy="5007032"/>
          </a:xfrm>
        </p:grpSpPr>
        <p:pic>
          <p:nvPicPr>
            <p:cNvPr id="10" name="Picture 9" descr="Future_limits_v3_dark_higg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88849" y="1349318"/>
              <a:ext cx="5422214" cy="5007032"/>
            </a:xfrm>
            <a:prstGeom prst="rect">
              <a:avLst/>
            </a:prstGeom>
          </p:spPr>
        </p:pic>
        <p:sp>
          <p:nvSpPr>
            <p:cNvPr id="6" name="TextBox 5"/>
            <p:cNvSpPr txBox="1"/>
            <p:nvPr/>
          </p:nvSpPr>
          <p:spPr>
            <a:xfrm>
              <a:off x="6104609" y="4087364"/>
              <a:ext cx="402674" cy="369332"/>
            </a:xfrm>
            <a:prstGeom prst="rect">
              <a:avLst/>
            </a:prstGeom>
            <a:noFill/>
          </p:spPr>
          <p:txBody>
            <a:bodyPr wrap="none" rtlCol="0">
              <a:spAutoFit/>
            </a:bodyPr>
            <a:lstStyle/>
            <a:p>
              <a:r>
                <a:rPr lang="en-US" dirty="0" smtClean="0"/>
                <a:t>5x</a:t>
              </a:r>
              <a:endParaRPr lang="en-US" dirty="0"/>
            </a:p>
          </p:txBody>
        </p:sp>
        <p:sp>
          <p:nvSpPr>
            <p:cNvPr id="12" name="TextBox 11"/>
            <p:cNvSpPr txBox="1"/>
            <p:nvPr/>
          </p:nvSpPr>
          <p:spPr>
            <a:xfrm>
              <a:off x="6403652" y="4260588"/>
              <a:ext cx="518629" cy="369332"/>
            </a:xfrm>
            <a:prstGeom prst="rect">
              <a:avLst/>
            </a:prstGeom>
            <a:noFill/>
          </p:spPr>
          <p:txBody>
            <a:bodyPr wrap="none" rtlCol="0">
              <a:spAutoFit/>
            </a:bodyPr>
            <a:lstStyle/>
            <a:p>
              <a:r>
                <a:rPr lang="en-US" dirty="0" smtClean="0"/>
                <a:t>25x</a:t>
              </a:r>
              <a:endParaRPr lang="en-US" dirty="0"/>
            </a:p>
          </p:txBody>
        </p:sp>
        <p:sp>
          <p:nvSpPr>
            <p:cNvPr id="13" name="TextBox 12"/>
            <p:cNvSpPr txBox="1"/>
            <p:nvPr/>
          </p:nvSpPr>
          <p:spPr>
            <a:xfrm>
              <a:off x="5724817" y="3878652"/>
              <a:ext cx="402674" cy="369332"/>
            </a:xfrm>
            <a:prstGeom prst="rect">
              <a:avLst/>
            </a:prstGeom>
            <a:noFill/>
          </p:spPr>
          <p:txBody>
            <a:bodyPr wrap="none" rtlCol="0">
              <a:spAutoFit/>
            </a:bodyPr>
            <a:lstStyle/>
            <a:p>
              <a:r>
                <a:rPr lang="en-US" dirty="0"/>
                <a:t>1</a:t>
              </a:r>
              <a:r>
                <a:rPr lang="en-US" dirty="0" smtClean="0"/>
                <a:t>x</a:t>
              </a:r>
              <a:endParaRPr lang="en-US" dirty="0"/>
            </a:p>
          </p:txBody>
        </p:sp>
      </p:grpSp>
    </p:spTree>
    <p:extLst>
      <p:ext uri="{BB962C8B-B14F-4D97-AF65-F5344CB8AC3E}">
        <p14:creationId xmlns:p14="http://schemas.microsoft.com/office/powerpoint/2010/main" val="6000076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LDRD Tasks &amp; Schedules </a:t>
            </a:r>
            <a:endParaRPr lang="en-US" dirty="0"/>
          </a:p>
        </p:txBody>
      </p:sp>
      <p:pic>
        <p:nvPicPr>
          <p:cNvPr id="4" name="Picture 3"/>
          <p:cNvPicPr>
            <a:picLocks noChangeAspect="1"/>
          </p:cNvPicPr>
          <p:nvPr/>
        </p:nvPicPr>
        <p:blipFill>
          <a:blip r:embed="rId2"/>
          <a:stretch>
            <a:fillRect/>
          </a:stretch>
        </p:blipFill>
        <p:spPr>
          <a:xfrm>
            <a:off x="0" y="2506759"/>
            <a:ext cx="9144000" cy="2696425"/>
          </a:xfrm>
          <a:prstGeom prst="rect">
            <a:avLst/>
          </a:prstGeom>
        </p:spPr>
      </p:pic>
      <p:sp>
        <p:nvSpPr>
          <p:cNvPr id="6" name="Rounded Rectangular Callout 5"/>
          <p:cNvSpPr/>
          <p:nvPr/>
        </p:nvSpPr>
        <p:spPr>
          <a:xfrm>
            <a:off x="3810000" y="5403850"/>
            <a:ext cx="3479800" cy="488950"/>
          </a:xfrm>
          <a:prstGeom prst="wedgeRoundRectCallout">
            <a:avLst>
              <a:gd name="adj1" fmla="val -24389"/>
              <a:gd name="adj2" fmla="val -9687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Today, good work in progress </a:t>
            </a:r>
            <a:endParaRPr lang="en-US" dirty="0"/>
          </a:p>
        </p:txBody>
      </p:sp>
      <p:sp>
        <p:nvSpPr>
          <p:cNvPr id="3" name="Date Placeholder 2"/>
          <p:cNvSpPr>
            <a:spLocks noGrp="1"/>
          </p:cNvSpPr>
          <p:nvPr>
            <p:ph type="dt" sz="half" idx="10"/>
          </p:nvPr>
        </p:nvSpPr>
        <p:spPr/>
        <p:txBody>
          <a:bodyPr/>
          <a:lstStyle/>
          <a:p>
            <a:fld id="{8932178B-7104-8F40-8988-25A2098BB044}"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7" name="Slide Number Placeholder 6"/>
          <p:cNvSpPr>
            <a:spLocks noGrp="1"/>
          </p:cNvSpPr>
          <p:nvPr>
            <p:ph type="sldNum" sz="quarter" idx="12"/>
          </p:nvPr>
        </p:nvSpPr>
        <p:spPr/>
        <p:txBody>
          <a:bodyPr/>
          <a:lstStyle/>
          <a:p>
            <a:fld id="{691A0545-752B-B84E-8034-9F714ECCAF60}" type="slidenum">
              <a:rPr lang="en-US" smtClean="0"/>
              <a:t>2</a:t>
            </a:fld>
            <a:endParaRPr lang="en-US"/>
          </a:p>
        </p:txBody>
      </p:sp>
      <p:sp>
        <p:nvSpPr>
          <p:cNvPr id="8" name="TextBox 7"/>
          <p:cNvSpPr txBox="1"/>
          <p:nvPr/>
        </p:nvSpPr>
        <p:spPr>
          <a:xfrm>
            <a:off x="2159000" y="1745734"/>
            <a:ext cx="5009955" cy="400110"/>
          </a:xfrm>
          <a:prstGeom prst="rect">
            <a:avLst/>
          </a:prstGeom>
          <a:noFill/>
        </p:spPr>
        <p:txBody>
          <a:bodyPr wrap="none" rtlCol="0">
            <a:spAutoFit/>
          </a:bodyPr>
          <a:lstStyle/>
          <a:p>
            <a:r>
              <a:rPr lang="en-US" sz="2000" b="1" dirty="0" smtClean="0">
                <a:solidFill>
                  <a:srgbClr val="0000FF"/>
                </a:solidFill>
              </a:rPr>
              <a:t>FY16: Accomplished all milestones and more!</a:t>
            </a:r>
            <a:endParaRPr lang="en-US" sz="2000" b="1" dirty="0">
              <a:solidFill>
                <a:srgbClr val="0000FF"/>
              </a:solidFill>
            </a:endParaRPr>
          </a:p>
        </p:txBody>
      </p:sp>
      <p:sp>
        <p:nvSpPr>
          <p:cNvPr id="10" name="TextBox 9"/>
          <p:cNvSpPr txBox="1"/>
          <p:nvPr/>
        </p:nvSpPr>
        <p:spPr>
          <a:xfrm>
            <a:off x="4686300" y="4501634"/>
            <a:ext cx="2133918" cy="276999"/>
          </a:xfrm>
          <a:prstGeom prst="rect">
            <a:avLst/>
          </a:prstGeom>
          <a:solidFill>
            <a:schemeClr val="bg1"/>
          </a:solidFill>
        </p:spPr>
        <p:txBody>
          <a:bodyPr wrap="none" rtlCol="0">
            <a:spAutoFit/>
          </a:bodyPr>
          <a:lstStyle/>
          <a:p>
            <a:r>
              <a:rPr lang="en-US" sz="1200" dirty="0" smtClean="0"/>
              <a:t>QCD </a:t>
            </a:r>
            <a:r>
              <a:rPr lang="en-US" sz="1200" dirty="0" err="1" smtClean="0"/>
              <a:t>resummation</a:t>
            </a:r>
            <a:r>
              <a:rPr lang="en-US" sz="1200" dirty="0" smtClean="0"/>
              <a:t> to all orders</a:t>
            </a:r>
            <a:endParaRPr lang="en-US" sz="1200" dirty="0"/>
          </a:p>
        </p:txBody>
      </p:sp>
    </p:spTree>
    <p:extLst>
      <p:ext uri="{BB962C8B-B14F-4D97-AF65-F5344CB8AC3E}">
        <p14:creationId xmlns:p14="http://schemas.microsoft.com/office/powerpoint/2010/main" val="16871243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FY17 Timeline: Hardware Effort</a:t>
            </a:r>
            <a:endParaRPr lang="en-US" dirty="0"/>
          </a:p>
        </p:txBody>
      </p:sp>
      <p:grpSp>
        <p:nvGrpSpPr>
          <p:cNvPr id="4" name="Group 3"/>
          <p:cNvGrpSpPr/>
          <p:nvPr/>
        </p:nvGrpSpPr>
        <p:grpSpPr>
          <a:xfrm>
            <a:off x="457200" y="2450917"/>
            <a:ext cx="4893092" cy="647522"/>
            <a:chOff x="457200" y="2533223"/>
            <a:chExt cx="4893092" cy="647522"/>
          </a:xfrm>
        </p:grpSpPr>
        <p:sp>
          <p:nvSpPr>
            <p:cNvPr id="14" name="TextBox 13"/>
            <p:cNvSpPr txBox="1"/>
            <p:nvPr/>
          </p:nvSpPr>
          <p:spPr>
            <a:xfrm>
              <a:off x="457200" y="2533223"/>
              <a:ext cx="1308345" cy="646331"/>
            </a:xfrm>
            <a:prstGeom prst="rect">
              <a:avLst/>
            </a:prstGeom>
            <a:noFill/>
            <a:ln>
              <a:solidFill>
                <a:srgbClr val="0000FF"/>
              </a:solidFill>
            </a:ln>
          </p:spPr>
          <p:txBody>
            <a:bodyPr wrap="square" rtlCol="0">
              <a:spAutoFit/>
            </a:bodyPr>
            <a:lstStyle/>
            <a:p>
              <a:r>
                <a:rPr lang="en-US" dirty="0" smtClean="0"/>
                <a:t>DAQ </a:t>
              </a:r>
            </a:p>
            <a:p>
              <a:r>
                <a:rPr lang="en-US" dirty="0" smtClean="0"/>
                <a:t>Upgrade</a:t>
              </a:r>
              <a:endParaRPr lang="en-US" dirty="0"/>
            </a:p>
          </p:txBody>
        </p:sp>
        <p:sp>
          <p:nvSpPr>
            <p:cNvPr id="16" name="TextBox 15"/>
            <p:cNvSpPr txBox="1"/>
            <p:nvPr/>
          </p:nvSpPr>
          <p:spPr>
            <a:xfrm>
              <a:off x="1765545" y="2534414"/>
              <a:ext cx="3584747" cy="646331"/>
            </a:xfrm>
            <a:prstGeom prst="rect">
              <a:avLst/>
            </a:prstGeom>
            <a:noFill/>
            <a:ln>
              <a:solidFill>
                <a:srgbClr val="0000FF"/>
              </a:solidFill>
            </a:ln>
          </p:spPr>
          <p:txBody>
            <a:bodyPr wrap="square" rtlCol="0">
              <a:spAutoFit/>
            </a:bodyPr>
            <a:lstStyle/>
            <a:p>
              <a:r>
                <a:rPr lang="en-US" dirty="0" smtClean="0"/>
                <a:t>V1495 trigger </a:t>
              </a:r>
              <a:r>
                <a:rPr lang="en-US" dirty="0" err="1" smtClean="0"/>
                <a:t>algo</a:t>
              </a:r>
              <a:r>
                <a:rPr lang="en-US" dirty="0" smtClean="0"/>
                <a:t> implementation &amp; Integration into DAQ</a:t>
              </a:r>
            </a:p>
          </p:txBody>
        </p:sp>
      </p:grpSp>
      <p:grpSp>
        <p:nvGrpSpPr>
          <p:cNvPr id="20" name="Group 19"/>
          <p:cNvGrpSpPr/>
          <p:nvPr/>
        </p:nvGrpSpPr>
        <p:grpSpPr>
          <a:xfrm>
            <a:off x="457200" y="3613701"/>
            <a:ext cx="4893090" cy="1200329"/>
            <a:chOff x="647470" y="3919409"/>
            <a:chExt cx="4702820" cy="1200329"/>
          </a:xfrm>
        </p:grpSpPr>
        <p:sp>
          <p:nvSpPr>
            <p:cNvPr id="13" name="TextBox 12"/>
            <p:cNvSpPr txBox="1"/>
            <p:nvPr/>
          </p:nvSpPr>
          <p:spPr>
            <a:xfrm>
              <a:off x="647470" y="3919409"/>
              <a:ext cx="1257469" cy="1200329"/>
            </a:xfrm>
            <a:prstGeom prst="rect">
              <a:avLst/>
            </a:prstGeom>
            <a:noFill/>
            <a:ln>
              <a:solidFill>
                <a:srgbClr val="FF0000"/>
              </a:solidFill>
            </a:ln>
          </p:spPr>
          <p:txBody>
            <a:bodyPr wrap="square" rtlCol="0">
              <a:spAutoFit/>
            </a:bodyPr>
            <a:lstStyle/>
            <a:p>
              <a:r>
                <a:rPr lang="en-US" dirty="0" smtClean="0"/>
                <a:t>80/20 frame assembly</a:t>
              </a:r>
            </a:p>
            <a:p>
              <a:r>
                <a:rPr lang="en-US" dirty="0" smtClean="0"/>
                <a:t>@LANL</a:t>
              </a:r>
              <a:endParaRPr lang="en-US" dirty="0"/>
            </a:p>
          </p:txBody>
        </p:sp>
        <p:sp>
          <p:nvSpPr>
            <p:cNvPr id="15" name="TextBox 14"/>
            <p:cNvSpPr txBox="1"/>
            <p:nvPr/>
          </p:nvSpPr>
          <p:spPr>
            <a:xfrm>
              <a:off x="1904939" y="3919409"/>
              <a:ext cx="2093068" cy="1200329"/>
            </a:xfrm>
            <a:prstGeom prst="rect">
              <a:avLst/>
            </a:prstGeom>
            <a:noFill/>
            <a:ln>
              <a:solidFill>
                <a:srgbClr val="FF0000"/>
              </a:solidFill>
            </a:ln>
          </p:spPr>
          <p:txBody>
            <a:bodyPr wrap="square" rtlCol="0">
              <a:spAutoFit/>
            </a:bodyPr>
            <a:lstStyle/>
            <a:p>
              <a:r>
                <a:rPr lang="en-US" dirty="0" smtClean="0"/>
                <a:t>trigger detector assembly &amp; </a:t>
              </a:r>
              <a:r>
                <a:rPr lang="en-US" dirty="0" err="1" smtClean="0"/>
                <a:t>Fermilab</a:t>
              </a:r>
              <a:r>
                <a:rPr lang="en-US" dirty="0" smtClean="0"/>
                <a:t> safety review</a:t>
              </a:r>
            </a:p>
            <a:p>
              <a:r>
                <a:rPr lang="en-US" dirty="0" smtClean="0"/>
                <a:t>@FNAL</a:t>
              </a:r>
              <a:endParaRPr lang="en-US" dirty="0"/>
            </a:p>
          </p:txBody>
        </p:sp>
        <p:sp>
          <p:nvSpPr>
            <p:cNvPr id="17" name="TextBox 16"/>
            <p:cNvSpPr txBox="1"/>
            <p:nvPr/>
          </p:nvSpPr>
          <p:spPr>
            <a:xfrm>
              <a:off x="3999527" y="4193918"/>
              <a:ext cx="1350763" cy="923330"/>
            </a:xfrm>
            <a:prstGeom prst="rect">
              <a:avLst/>
            </a:prstGeom>
            <a:noFill/>
            <a:ln>
              <a:solidFill>
                <a:srgbClr val="FF0000"/>
              </a:solidFill>
            </a:ln>
          </p:spPr>
          <p:txBody>
            <a:bodyPr wrap="square" rtlCol="0">
              <a:spAutoFit/>
            </a:bodyPr>
            <a:lstStyle/>
            <a:p>
              <a:r>
                <a:rPr lang="en-US" dirty="0" err="1" smtClean="0"/>
                <a:t>SiPM</a:t>
              </a:r>
              <a:r>
                <a:rPr lang="en-US" dirty="0" smtClean="0"/>
                <a:t> readout</a:t>
              </a:r>
            </a:p>
            <a:p>
              <a:r>
                <a:rPr lang="en-US" dirty="0" smtClean="0"/>
                <a:t>Integration;</a:t>
              </a:r>
            </a:p>
          </p:txBody>
        </p:sp>
      </p:grpSp>
      <p:sp>
        <p:nvSpPr>
          <p:cNvPr id="18" name="TextBox 17"/>
          <p:cNvSpPr txBox="1"/>
          <p:nvPr/>
        </p:nvSpPr>
        <p:spPr>
          <a:xfrm>
            <a:off x="5523450" y="2780973"/>
            <a:ext cx="1921998" cy="1754327"/>
          </a:xfrm>
          <a:prstGeom prst="rect">
            <a:avLst/>
          </a:prstGeom>
          <a:solidFill>
            <a:srgbClr val="FFFF00"/>
          </a:solidFill>
          <a:ln>
            <a:solidFill>
              <a:srgbClr val="FF0000"/>
            </a:solidFill>
          </a:ln>
        </p:spPr>
        <p:txBody>
          <a:bodyPr wrap="square" rtlCol="0">
            <a:spAutoFit/>
          </a:bodyPr>
          <a:lstStyle/>
          <a:p>
            <a:r>
              <a:rPr lang="en-US" dirty="0" smtClean="0"/>
              <a:t>Trigger </a:t>
            </a:r>
          </a:p>
          <a:p>
            <a:r>
              <a:rPr lang="en-US" dirty="0" smtClean="0"/>
              <a:t>Commissioning with data</a:t>
            </a:r>
          </a:p>
          <a:p>
            <a:endParaRPr lang="en-US" dirty="0"/>
          </a:p>
          <a:p>
            <a:r>
              <a:rPr lang="en-US" dirty="0" smtClean="0"/>
              <a:t>Offline analysis</a:t>
            </a:r>
          </a:p>
          <a:p>
            <a:endParaRPr lang="en-US" dirty="0"/>
          </a:p>
        </p:txBody>
      </p:sp>
      <p:sp>
        <p:nvSpPr>
          <p:cNvPr id="19" name="TextBox 18"/>
          <p:cNvSpPr txBox="1"/>
          <p:nvPr/>
        </p:nvSpPr>
        <p:spPr>
          <a:xfrm>
            <a:off x="7536512" y="3290535"/>
            <a:ext cx="1598627" cy="646331"/>
          </a:xfrm>
          <a:prstGeom prst="rect">
            <a:avLst/>
          </a:prstGeom>
          <a:solidFill>
            <a:srgbClr val="CCFFCC"/>
          </a:solidFill>
        </p:spPr>
        <p:txBody>
          <a:bodyPr wrap="none" rtlCol="0">
            <a:spAutoFit/>
          </a:bodyPr>
          <a:lstStyle/>
          <a:p>
            <a:r>
              <a:rPr lang="en-US" dirty="0" smtClean="0"/>
              <a:t>Data taking, </a:t>
            </a:r>
          </a:p>
          <a:p>
            <a:r>
              <a:rPr lang="en-US" dirty="0" smtClean="0"/>
              <a:t>Offline analysis</a:t>
            </a:r>
            <a:endParaRPr lang="en-US" dirty="0"/>
          </a:p>
        </p:txBody>
      </p:sp>
      <p:sp>
        <p:nvSpPr>
          <p:cNvPr id="21" name="TextBox 20"/>
          <p:cNvSpPr txBox="1"/>
          <p:nvPr/>
        </p:nvSpPr>
        <p:spPr>
          <a:xfrm>
            <a:off x="195635" y="4997256"/>
            <a:ext cx="8221647" cy="1477328"/>
          </a:xfrm>
          <a:prstGeom prst="rect">
            <a:avLst/>
          </a:prstGeom>
          <a:noFill/>
        </p:spPr>
        <p:txBody>
          <a:bodyPr wrap="none" rtlCol="0">
            <a:spAutoFit/>
          </a:bodyPr>
          <a:lstStyle/>
          <a:p>
            <a:r>
              <a:rPr lang="en-US" dirty="0" smtClean="0"/>
              <a:t>Manpower: </a:t>
            </a:r>
          </a:p>
          <a:p>
            <a:r>
              <a:rPr lang="en-US" dirty="0" smtClean="0">
                <a:solidFill>
                  <a:srgbClr val="0000FF"/>
                </a:solidFill>
              </a:rPr>
              <a:t>Kun, </a:t>
            </a:r>
            <a:r>
              <a:rPr lang="en-US" dirty="0" smtClean="0">
                <a:solidFill>
                  <a:srgbClr val="0000FF"/>
                </a:solidFill>
              </a:rPr>
              <a:t>PD(</a:t>
            </a:r>
            <a:r>
              <a:rPr lang="en-US" dirty="0" err="1" smtClean="0">
                <a:solidFill>
                  <a:srgbClr val="0000FF"/>
                </a:solidFill>
              </a:rPr>
              <a:t>Sho</a:t>
            </a:r>
            <a:r>
              <a:rPr lang="en-US" dirty="0" smtClean="0">
                <a:solidFill>
                  <a:srgbClr val="0000FF"/>
                </a:solidFill>
              </a:rPr>
              <a:t>), </a:t>
            </a:r>
            <a:r>
              <a:rPr lang="en-US" dirty="0" smtClean="0">
                <a:solidFill>
                  <a:srgbClr val="0000FF"/>
                </a:solidFill>
              </a:rPr>
              <a:t>Ming, Student/Alex, </a:t>
            </a:r>
            <a:r>
              <a:rPr lang="en-US" dirty="0" err="1" smtClean="0">
                <a:solidFill>
                  <a:srgbClr val="0000FF"/>
                </a:solidFill>
              </a:rPr>
              <a:t>Fermilab</a:t>
            </a:r>
            <a:r>
              <a:rPr lang="en-US" dirty="0" smtClean="0">
                <a:solidFill>
                  <a:srgbClr val="0000FF"/>
                </a:solidFill>
              </a:rPr>
              <a:t> student/Engineer/collaboration </a:t>
            </a:r>
          </a:p>
          <a:p>
            <a:r>
              <a:rPr lang="en-US" dirty="0" smtClean="0">
                <a:solidFill>
                  <a:srgbClr val="FF0000"/>
                </a:solidFill>
              </a:rPr>
              <a:t>Hubert, Pat, Ming, PD, Alex, </a:t>
            </a:r>
            <a:r>
              <a:rPr lang="en-US" dirty="0" err="1" smtClean="0">
                <a:solidFill>
                  <a:srgbClr val="FF0000"/>
                </a:solidFill>
              </a:rPr>
              <a:t>Fermilab</a:t>
            </a:r>
            <a:r>
              <a:rPr lang="en-US" dirty="0" smtClean="0">
                <a:solidFill>
                  <a:srgbClr val="FF0000"/>
                </a:solidFill>
              </a:rPr>
              <a:t> student/E906 collaboration </a:t>
            </a:r>
          </a:p>
          <a:p>
            <a:endParaRPr lang="en-US" dirty="0" smtClean="0">
              <a:solidFill>
                <a:srgbClr val="FF0000"/>
              </a:solidFill>
            </a:endParaRPr>
          </a:p>
          <a:p>
            <a:r>
              <a:rPr lang="en-US" b="1" dirty="0" smtClean="0"/>
              <a:t>Additional Engineer &amp; Tech support (w/ $$) could help to reduce the schedule risk </a:t>
            </a:r>
            <a:endParaRPr lang="en-US" b="1" dirty="0"/>
          </a:p>
        </p:txBody>
      </p:sp>
      <p:grpSp>
        <p:nvGrpSpPr>
          <p:cNvPr id="28" name="Group 27"/>
          <p:cNvGrpSpPr/>
          <p:nvPr/>
        </p:nvGrpSpPr>
        <p:grpSpPr>
          <a:xfrm>
            <a:off x="457200" y="1785440"/>
            <a:ext cx="8411921" cy="413357"/>
            <a:chOff x="457200" y="1785440"/>
            <a:chExt cx="8411921" cy="413357"/>
          </a:xfrm>
        </p:grpSpPr>
        <p:grpSp>
          <p:nvGrpSpPr>
            <p:cNvPr id="3" name="Group 2"/>
            <p:cNvGrpSpPr/>
            <p:nvPr/>
          </p:nvGrpSpPr>
          <p:grpSpPr>
            <a:xfrm>
              <a:off x="457200" y="1785440"/>
              <a:ext cx="8411921" cy="413357"/>
              <a:chOff x="457200" y="1914778"/>
              <a:chExt cx="8411921" cy="413357"/>
            </a:xfrm>
          </p:grpSpPr>
          <p:cxnSp>
            <p:nvCxnSpPr>
              <p:cNvPr id="5" name="Straight Arrow Connector 4"/>
              <p:cNvCxnSpPr/>
              <p:nvPr/>
            </p:nvCxnSpPr>
            <p:spPr>
              <a:xfrm flipV="1">
                <a:off x="457200" y="2292859"/>
                <a:ext cx="8229600" cy="3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05533" y="1955337"/>
                <a:ext cx="559656" cy="369332"/>
              </a:xfrm>
              <a:prstGeom prst="rect">
                <a:avLst/>
              </a:prstGeom>
              <a:noFill/>
            </p:spPr>
            <p:txBody>
              <a:bodyPr wrap="none" rtlCol="0">
                <a:spAutoFit/>
              </a:bodyPr>
              <a:lstStyle/>
              <a:p>
                <a:r>
                  <a:rPr lang="en-US" dirty="0" smtClean="0"/>
                  <a:t>Nov</a:t>
                </a:r>
                <a:endParaRPr lang="en-US" dirty="0"/>
              </a:p>
            </p:txBody>
          </p:sp>
          <p:sp>
            <p:nvSpPr>
              <p:cNvPr id="8" name="TextBox 7"/>
              <p:cNvSpPr txBox="1"/>
              <p:nvPr/>
            </p:nvSpPr>
            <p:spPr>
              <a:xfrm>
                <a:off x="2046929" y="1958803"/>
                <a:ext cx="539142" cy="369332"/>
              </a:xfrm>
              <a:prstGeom prst="rect">
                <a:avLst/>
              </a:prstGeom>
              <a:noFill/>
            </p:spPr>
            <p:txBody>
              <a:bodyPr wrap="none" rtlCol="0">
                <a:spAutoFit/>
              </a:bodyPr>
              <a:lstStyle/>
              <a:p>
                <a:r>
                  <a:rPr lang="en-US" dirty="0" smtClean="0"/>
                  <a:t>Dec</a:t>
                </a:r>
                <a:endParaRPr lang="en-US" dirty="0"/>
              </a:p>
            </p:txBody>
          </p:sp>
          <p:sp>
            <p:nvSpPr>
              <p:cNvPr id="9" name="TextBox 8"/>
              <p:cNvSpPr txBox="1"/>
              <p:nvPr/>
            </p:nvSpPr>
            <p:spPr>
              <a:xfrm>
                <a:off x="3454765" y="1951701"/>
                <a:ext cx="490113" cy="369332"/>
              </a:xfrm>
              <a:prstGeom prst="rect">
                <a:avLst/>
              </a:prstGeom>
              <a:noFill/>
            </p:spPr>
            <p:txBody>
              <a:bodyPr wrap="none" rtlCol="0">
                <a:spAutoFit/>
              </a:bodyPr>
              <a:lstStyle/>
              <a:p>
                <a:r>
                  <a:rPr lang="en-US" dirty="0" smtClean="0"/>
                  <a:t>Jan</a:t>
                </a:r>
                <a:endParaRPr lang="en-US" dirty="0"/>
              </a:p>
            </p:txBody>
          </p:sp>
          <p:sp>
            <p:nvSpPr>
              <p:cNvPr id="10" name="TextBox 9"/>
              <p:cNvSpPr txBox="1"/>
              <p:nvPr/>
            </p:nvSpPr>
            <p:spPr>
              <a:xfrm>
                <a:off x="4996593" y="1923527"/>
                <a:ext cx="526857" cy="369332"/>
              </a:xfrm>
              <a:prstGeom prst="rect">
                <a:avLst/>
              </a:prstGeom>
              <a:noFill/>
            </p:spPr>
            <p:txBody>
              <a:bodyPr wrap="none" rtlCol="0">
                <a:spAutoFit/>
              </a:bodyPr>
              <a:lstStyle/>
              <a:p>
                <a:r>
                  <a:rPr lang="en-US" dirty="0" smtClean="0"/>
                  <a:t>Feb</a:t>
                </a:r>
                <a:endParaRPr lang="en-US" dirty="0"/>
              </a:p>
            </p:txBody>
          </p:sp>
          <p:sp>
            <p:nvSpPr>
              <p:cNvPr id="11" name="TextBox 10"/>
              <p:cNvSpPr txBox="1"/>
              <p:nvPr/>
            </p:nvSpPr>
            <p:spPr>
              <a:xfrm>
                <a:off x="6548766" y="1950052"/>
                <a:ext cx="573069" cy="369332"/>
              </a:xfrm>
              <a:prstGeom prst="rect">
                <a:avLst/>
              </a:prstGeom>
              <a:noFill/>
            </p:spPr>
            <p:txBody>
              <a:bodyPr wrap="none" rtlCol="0">
                <a:spAutoFit/>
              </a:bodyPr>
              <a:lstStyle/>
              <a:p>
                <a:r>
                  <a:rPr lang="en-US" dirty="0" smtClean="0"/>
                  <a:t>Mar</a:t>
                </a:r>
                <a:endParaRPr lang="en-US" dirty="0"/>
              </a:p>
            </p:txBody>
          </p:sp>
          <p:sp>
            <p:nvSpPr>
              <p:cNvPr id="12" name="TextBox 11"/>
              <p:cNvSpPr txBox="1"/>
              <p:nvPr/>
            </p:nvSpPr>
            <p:spPr>
              <a:xfrm>
                <a:off x="7889278" y="1914778"/>
                <a:ext cx="979843" cy="369332"/>
              </a:xfrm>
              <a:prstGeom prst="rect">
                <a:avLst/>
              </a:prstGeom>
              <a:noFill/>
            </p:spPr>
            <p:txBody>
              <a:bodyPr wrap="none" rtlCol="0">
                <a:spAutoFit/>
              </a:bodyPr>
              <a:lstStyle/>
              <a:p>
                <a:r>
                  <a:rPr lang="en-US" dirty="0" smtClean="0"/>
                  <a:t>Apr---Jul</a:t>
                </a:r>
                <a:endParaRPr lang="en-US" dirty="0"/>
              </a:p>
            </p:txBody>
          </p:sp>
        </p:grpSp>
        <p:cxnSp>
          <p:nvCxnSpPr>
            <p:cNvPr id="22" name="Straight Connector 21"/>
            <p:cNvCxnSpPr/>
            <p:nvPr/>
          </p:nvCxnSpPr>
          <p:spPr>
            <a:xfrm>
              <a:off x="1754104" y="2013778"/>
              <a:ext cx="0" cy="1409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924729" y="2028876"/>
              <a:ext cx="0" cy="1409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427167" y="2043972"/>
              <a:ext cx="0" cy="1409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89779" y="2024742"/>
              <a:ext cx="0" cy="1409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615099" y="2039838"/>
              <a:ext cx="0" cy="14099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Date Placeholder 28"/>
          <p:cNvSpPr>
            <a:spLocks noGrp="1"/>
          </p:cNvSpPr>
          <p:nvPr>
            <p:ph type="dt" sz="half" idx="10"/>
          </p:nvPr>
        </p:nvSpPr>
        <p:spPr/>
        <p:txBody>
          <a:bodyPr/>
          <a:lstStyle/>
          <a:p>
            <a:fld id="{83BC5836-DEDF-C34F-B73A-22EE78BB7D56}" type="datetime1">
              <a:rPr lang="en-US" smtClean="0"/>
              <a:t>10/30/16</a:t>
            </a:fld>
            <a:endParaRPr lang="en-US"/>
          </a:p>
        </p:txBody>
      </p:sp>
      <p:sp>
        <p:nvSpPr>
          <p:cNvPr id="30" name="Footer Placeholder 29"/>
          <p:cNvSpPr>
            <a:spLocks noGrp="1"/>
          </p:cNvSpPr>
          <p:nvPr>
            <p:ph type="ftr" sz="quarter" idx="11"/>
          </p:nvPr>
        </p:nvSpPr>
        <p:spPr/>
        <p:txBody>
          <a:bodyPr/>
          <a:lstStyle/>
          <a:p>
            <a:r>
              <a:rPr lang="en-US" smtClean="0"/>
              <a:t>Ming Liu, Dark Photon Search @Fermilab</a:t>
            </a:r>
            <a:endParaRPr lang="en-US"/>
          </a:p>
        </p:txBody>
      </p:sp>
      <p:sp>
        <p:nvSpPr>
          <p:cNvPr id="31" name="Slide Number Placeholder 30"/>
          <p:cNvSpPr>
            <a:spLocks noGrp="1"/>
          </p:cNvSpPr>
          <p:nvPr>
            <p:ph type="sldNum" sz="quarter" idx="12"/>
          </p:nvPr>
        </p:nvSpPr>
        <p:spPr/>
        <p:txBody>
          <a:bodyPr/>
          <a:lstStyle/>
          <a:p>
            <a:fld id="{52092342-1793-6B45-8F14-35901F50E55B}" type="slidenum">
              <a:rPr lang="en-US" smtClean="0"/>
              <a:t>3</a:t>
            </a:fld>
            <a:endParaRPr lang="en-US"/>
          </a:p>
        </p:txBody>
      </p:sp>
    </p:spTree>
    <p:extLst>
      <p:ext uri="{BB962C8B-B14F-4D97-AF65-F5344CB8AC3E}">
        <p14:creationId xmlns:p14="http://schemas.microsoft.com/office/powerpoint/2010/main" val="424499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FY-17 DAQ </a:t>
            </a:r>
            <a:r>
              <a:rPr lang="en-US" dirty="0" smtClean="0"/>
              <a:t>&amp; Trigger </a:t>
            </a:r>
            <a:r>
              <a:rPr lang="en-US" dirty="0" smtClean="0"/>
              <a:t>Module V1495 Integration </a:t>
            </a:r>
            <a:r>
              <a:rPr lang="en-US" dirty="0" smtClean="0"/>
              <a:t>and Commissioning </a:t>
            </a:r>
            <a:endParaRPr lang="en-US" dirty="0"/>
          </a:p>
        </p:txBody>
      </p:sp>
      <p:sp>
        <p:nvSpPr>
          <p:cNvPr id="3" name="Content Placeholder 2"/>
          <p:cNvSpPr>
            <a:spLocks noGrp="1"/>
          </p:cNvSpPr>
          <p:nvPr>
            <p:ph idx="1"/>
          </p:nvPr>
        </p:nvSpPr>
        <p:spPr>
          <a:xfrm>
            <a:off x="457200" y="1829710"/>
            <a:ext cx="8229600" cy="4526640"/>
          </a:xfrm>
        </p:spPr>
        <p:txBody>
          <a:bodyPr>
            <a:normAutofit fontScale="62500" lnSpcReduction="20000"/>
          </a:bodyPr>
          <a:lstStyle/>
          <a:p>
            <a:r>
              <a:rPr lang="en-US" dirty="0" smtClean="0"/>
              <a:t>DAQ upgrade</a:t>
            </a:r>
          </a:p>
          <a:p>
            <a:pPr lvl="1"/>
            <a:r>
              <a:rPr lang="en-US" dirty="0" smtClean="0"/>
              <a:t>By the end of </a:t>
            </a:r>
            <a:r>
              <a:rPr lang="en-US" dirty="0" smtClean="0"/>
              <a:t>November</a:t>
            </a:r>
          </a:p>
          <a:p>
            <a:pPr lvl="1"/>
            <a:endParaRPr lang="en-US" dirty="0" smtClean="0"/>
          </a:p>
          <a:p>
            <a:r>
              <a:rPr lang="en-US" dirty="0" smtClean="0"/>
              <a:t>V1495 and DAQ integration </a:t>
            </a:r>
          </a:p>
          <a:p>
            <a:pPr lvl="1"/>
            <a:r>
              <a:rPr lang="en-US" dirty="0" smtClean="0"/>
              <a:t>By mid Feb </a:t>
            </a:r>
            <a:r>
              <a:rPr lang="en-US" dirty="0" smtClean="0"/>
              <a:t>2017</a:t>
            </a:r>
          </a:p>
          <a:p>
            <a:pPr lvl="1"/>
            <a:endParaRPr lang="en-US" dirty="0" smtClean="0"/>
          </a:p>
          <a:p>
            <a:r>
              <a:rPr lang="en-US" dirty="0" smtClean="0"/>
              <a:t>Commissioning </a:t>
            </a:r>
          </a:p>
          <a:p>
            <a:pPr lvl="1"/>
            <a:r>
              <a:rPr lang="en-US" dirty="0" smtClean="0"/>
              <a:t>By mid March 2017</a:t>
            </a:r>
          </a:p>
          <a:p>
            <a:endParaRPr lang="en-US" dirty="0" smtClean="0"/>
          </a:p>
          <a:p>
            <a:r>
              <a:rPr lang="en-US" dirty="0" smtClean="0"/>
              <a:t>Data </a:t>
            </a:r>
            <a:r>
              <a:rPr lang="en-US" dirty="0" smtClean="0"/>
              <a:t>taking </a:t>
            </a:r>
          </a:p>
          <a:p>
            <a:pPr lvl="1"/>
            <a:r>
              <a:rPr lang="en-US" dirty="0" smtClean="0"/>
              <a:t>April – July 2017</a:t>
            </a:r>
          </a:p>
          <a:p>
            <a:endParaRPr lang="en-US" dirty="0" smtClean="0"/>
          </a:p>
          <a:p>
            <a:r>
              <a:rPr lang="en-US" dirty="0" smtClean="0"/>
              <a:t>Manpower</a:t>
            </a:r>
            <a:endParaRPr lang="en-US" dirty="0" smtClean="0"/>
          </a:p>
          <a:p>
            <a:pPr lvl="1"/>
            <a:r>
              <a:rPr lang="en-US" dirty="0" smtClean="0"/>
              <a:t>Kun, PD </a:t>
            </a:r>
            <a:r>
              <a:rPr lang="en-US" dirty="0" smtClean="0"/>
              <a:t>(</a:t>
            </a:r>
            <a:r>
              <a:rPr lang="en-US" dirty="0" err="1" smtClean="0"/>
              <a:t>Sho</a:t>
            </a:r>
            <a:r>
              <a:rPr lang="en-US" dirty="0" smtClean="0"/>
              <a:t>)</a:t>
            </a:r>
            <a:r>
              <a:rPr lang="en-US" dirty="0" smtClean="0"/>
              <a:t>, </a:t>
            </a:r>
            <a:r>
              <a:rPr lang="en-US" dirty="0" smtClean="0"/>
              <a:t>Ming, </a:t>
            </a:r>
            <a:r>
              <a:rPr lang="en-US" dirty="0" smtClean="0"/>
              <a:t>Alex, Pat </a:t>
            </a:r>
            <a:r>
              <a:rPr lang="en-US" dirty="0" smtClean="0"/>
              <a:t>and </a:t>
            </a:r>
            <a:r>
              <a:rPr lang="en-US" dirty="0" smtClean="0"/>
              <a:t>help from E906 collaboration and other postdocs </a:t>
            </a:r>
            <a:endParaRPr lang="en-US" dirty="0"/>
          </a:p>
        </p:txBody>
      </p:sp>
      <p:sp>
        <p:nvSpPr>
          <p:cNvPr id="4" name="Date Placeholder 3"/>
          <p:cNvSpPr>
            <a:spLocks noGrp="1"/>
          </p:cNvSpPr>
          <p:nvPr>
            <p:ph type="dt" sz="half" idx="10"/>
          </p:nvPr>
        </p:nvSpPr>
        <p:spPr/>
        <p:txBody>
          <a:bodyPr/>
          <a:lstStyle/>
          <a:p>
            <a:fld id="{E370862D-321C-8845-8AFD-8C36C638D999}"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4</a:t>
            </a:fld>
            <a:endParaRPr lang="en-US"/>
          </a:p>
        </p:txBody>
      </p:sp>
    </p:spTree>
    <p:extLst>
      <p:ext uri="{BB962C8B-B14F-4D97-AF65-F5344CB8AC3E}">
        <p14:creationId xmlns:p14="http://schemas.microsoft.com/office/powerpoint/2010/main" val="22272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85" y="160188"/>
            <a:ext cx="8935207" cy="778050"/>
          </a:xfrm>
        </p:spPr>
        <p:txBody>
          <a:bodyPr>
            <a:noAutofit/>
          </a:bodyPr>
          <a:lstStyle/>
          <a:p>
            <a:r>
              <a:rPr lang="en-US" sz="3200" dirty="0" smtClean="0"/>
              <a:t>FY-17 Trigger Detector Construction &amp; Installation </a:t>
            </a:r>
            <a:endParaRPr lang="en-US" sz="3200" dirty="0"/>
          </a:p>
        </p:txBody>
      </p:sp>
      <p:sp>
        <p:nvSpPr>
          <p:cNvPr id="3" name="Content Placeholder 2"/>
          <p:cNvSpPr>
            <a:spLocks noGrp="1"/>
          </p:cNvSpPr>
          <p:nvPr>
            <p:ph idx="1"/>
          </p:nvPr>
        </p:nvSpPr>
        <p:spPr>
          <a:xfrm>
            <a:off x="457200" y="1109866"/>
            <a:ext cx="8229600" cy="5324745"/>
          </a:xfrm>
        </p:spPr>
        <p:txBody>
          <a:bodyPr>
            <a:normAutofit fontScale="62500" lnSpcReduction="20000"/>
          </a:bodyPr>
          <a:lstStyle/>
          <a:p>
            <a:r>
              <a:rPr lang="en-US" dirty="0" smtClean="0"/>
              <a:t>Timeline:  </a:t>
            </a:r>
          </a:p>
          <a:p>
            <a:pPr lvl="1"/>
            <a:r>
              <a:rPr lang="en-US" dirty="0" smtClean="0"/>
              <a:t>Complete and installed by </a:t>
            </a:r>
            <a:r>
              <a:rPr lang="en-US" dirty="0" smtClean="0"/>
              <a:t>mid</a:t>
            </a:r>
            <a:r>
              <a:rPr lang="en-US" dirty="0" smtClean="0"/>
              <a:t> </a:t>
            </a:r>
            <a:r>
              <a:rPr lang="en-US" dirty="0" smtClean="0"/>
              <a:t>of January 2017</a:t>
            </a:r>
          </a:p>
          <a:p>
            <a:endParaRPr lang="en-US" dirty="0" smtClean="0"/>
          </a:p>
          <a:p>
            <a:r>
              <a:rPr lang="en-US" dirty="0" smtClean="0"/>
              <a:t>All major</a:t>
            </a:r>
            <a:r>
              <a:rPr lang="en-US" dirty="0" smtClean="0"/>
              <a:t> hardware in hand</a:t>
            </a:r>
          </a:p>
          <a:p>
            <a:pPr lvl="1"/>
            <a:r>
              <a:rPr lang="en-US" dirty="0" smtClean="0"/>
              <a:t>Scintillators </a:t>
            </a:r>
            <a:r>
              <a:rPr lang="en-US" dirty="0" smtClean="0"/>
              <a:t>(at </a:t>
            </a:r>
            <a:r>
              <a:rPr lang="en-US" dirty="0" err="1" smtClean="0"/>
              <a:t>Fermilab</a:t>
            </a:r>
            <a:r>
              <a:rPr lang="en-US" dirty="0" smtClean="0"/>
              <a:t>) </a:t>
            </a:r>
            <a:endParaRPr lang="en-US" dirty="0"/>
          </a:p>
          <a:p>
            <a:pPr lvl="1"/>
            <a:r>
              <a:rPr lang="en-US" dirty="0" smtClean="0"/>
              <a:t>WLSF </a:t>
            </a:r>
            <a:r>
              <a:rPr lang="en-US" dirty="0" smtClean="0"/>
              <a:t>(at LANL</a:t>
            </a:r>
            <a:r>
              <a:rPr lang="en-US" dirty="0" smtClean="0"/>
              <a:t>)</a:t>
            </a:r>
          </a:p>
          <a:p>
            <a:pPr lvl="1"/>
            <a:r>
              <a:rPr lang="en-US" dirty="0" smtClean="0"/>
              <a:t>All </a:t>
            </a:r>
            <a:r>
              <a:rPr lang="en-US" dirty="0" smtClean="0"/>
              <a:t>80/20 Al </a:t>
            </a:r>
            <a:r>
              <a:rPr lang="en-US" dirty="0" smtClean="0"/>
              <a:t>frames at LANL</a:t>
            </a:r>
          </a:p>
          <a:p>
            <a:pPr lvl="2"/>
            <a:r>
              <a:rPr lang="en-US" dirty="0" smtClean="0"/>
              <a:t>4 </a:t>
            </a:r>
            <a:r>
              <a:rPr lang="en-US" dirty="0" smtClean="0"/>
              <a:t>frames completed, </a:t>
            </a:r>
            <a:r>
              <a:rPr lang="en-US" dirty="0" smtClean="0"/>
              <a:t> </a:t>
            </a:r>
            <a:r>
              <a:rPr lang="en-US" dirty="0" smtClean="0"/>
              <a:t>4 more (identical</a:t>
            </a:r>
            <a:r>
              <a:rPr lang="en-US" dirty="0" smtClean="0"/>
              <a:t>) to go</a:t>
            </a:r>
            <a:endParaRPr lang="en-US" dirty="0" smtClean="0"/>
          </a:p>
          <a:p>
            <a:r>
              <a:rPr lang="en-US" dirty="0" smtClean="0"/>
              <a:t>Frames assembled at LANL, ship to </a:t>
            </a:r>
            <a:r>
              <a:rPr lang="en-US" dirty="0" err="1" smtClean="0"/>
              <a:t>Femrilab</a:t>
            </a:r>
            <a:r>
              <a:rPr lang="en-US" dirty="0" smtClean="0"/>
              <a:t> for final assembly in </a:t>
            </a:r>
            <a:r>
              <a:rPr lang="en-US" dirty="0" smtClean="0"/>
              <a:t>December-January </a:t>
            </a:r>
            <a:r>
              <a:rPr lang="en-US" dirty="0" smtClean="0"/>
              <a:t>2016 </a:t>
            </a:r>
          </a:p>
          <a:p>
            <a:endParaRPr lang="en-US" dirty="0" smtClean="0"/>
          </a:p>
          <a:p>
            <a:r>
              <a:rPr lang="en-US" dirty="0" err="1" smtClean="0"/>
              <a:t>Fermilab</a:t>
            </a:r>
            <a:r>
              <a:rPr lang="en-US" dirty="0" smtClean="0"/>
              <a:t> mechanical structure safety review before installation </a:t>
            </a:r>
          </a:p>
          <a:p>
            <a:pPr lvl="1"/>
            <a:r>
              <a:rPr lang="en-US" dirty="0" smtClean="0"/>
              <a:t>Kenney to help ?</a:t>
            </a:r>
          </a:p>
          <a:p>
            <a:pPr lvl="1"/>
            <a:r>
              <a:rPr lang="en-US" dirty="0" smtClean="0"/>
              <a:t>Hubert, Ming    </a:t>
            </a:r>
          </a:p>
          <a:p>
            <a:pPr lvl="1"/>
            <a:r>
              <a:rPr lang="en-US" dirty="0" smtClean="0"/>
              <a:t>By mid of Jan 2017 </a:t>
            </a:r>
            <a:endParaRPr lang="en-US" dirty="0" smtClean="0"/>
          </a:p>
          <a:p>
            <a:pPr lvl="1"/>
            <a:endParaRPr lang="en-US" dirty="0" smtClean="0"/>
          </a:p>
          <a:p>
            <a:r>
              <a:rPr lang="en-US" dirty="0" smtClean="0"/>
              <a:t>Lead people: Hubert, Ming, PD and help from Collaboration at </a:t>
            </a:r>
            <a:r>
              <a:rPr lang="en-US" dirty="0" err="1" smtClean="0"/>
              <a:t>Fermilab</a:t>
            </a:r>
            <a:r>
              <a:rPr lang="en-US" dirty="0" smtClean="0"/>
              <a:t>  </a:t>
            </a:r>
            <a:endParaRPr lang="en-US" dirty="0"/>
          </a:p>
        </p:txBody>
      </p:sp>
      <p:sp>
        <p:nvSpPr>
          <p:cNvPr id="4" name="Date Placeholder 3"/>
          <p:cNvSpPr>
            <a:spLocks noGrp="1"/>
          </p:cNvSpPr>
          <p:nvPr>
            <p:ph type="dt" sz="half" idx="10"/>
          </p:nvPr>
        </p:nvSpPr>
        <p:spPr/>
        <p:txBody>
          <a:bodyPr/>
          <a:lstStyle/>
          <a:p>
            <a:fld id="{69E1AF45-B9A0-7846-82BB-8E60B4BF1DFC}"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5</a:t>
            </a:fld>
            <a:endParaRPr lang="en-US"/>
          </a:p>
        </p:txBody>
      </p:sp>
    </p:spTree>
    <p:extLst>
      <p:ext uri="{BB962C8B-B14F-4D97-AF65-F5344CB8AC3E}">
        <p14:creationId xmlns:p14="http://schemas.microsoft.com/office/powerpoint/2010/main" val="41502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
            <a:ext cx="8229600" cy="764906"/>
          </a:xfrm>
        </p:spPr>
        <p:txBody>
          <a:bodyPr/>
          <a:lstStyle/>
          <a:p>
            <a:r>
              <a:rPr lang="en-US" dirty="0" err="1" smtClean="0"/>
              <a:t>SiPM</a:t>
            </a:r>
            <a:r>
              <a:rPr lang="en-US" dirty="0" smtClean="0"/>
              <a:t> readout </a:t>
            </a:r>
            <a:r>
              <a:rPr lang="en-US" dirty="0" smtClean="0"/>
              <a:t>and Services</a:t>
            </a:r>
            <a:endParaRPr lang="en-US" dirty="0"/>
          </a:p>
        </p:txBody>
      </p:sp>
      <p:sp>
        <p:nvSpPr>
          <p:cNvPr id="3" name="Content Placeholder 2"/>
          <p:cNvSpPr>
            <a:spLocks noGrp="1"/>
          </p:cNvSpPr>
          <p:nvPr>
            <p:ph idx="1"/>
          </p:nvPr>
        </p:nvSpPr>
        <p:spPr>
          <a:xfrm>
            <a:off x="457200" y="869587"/>
            <a:ext cx="8229600" cy="5842102"/>
          </a:xfrm>
        </p:spPr>
        <p:txBody>
          <a:bodyPr>
            <a:normAutofit fontScale="47500" lnSpcReduction="20000"/>
          </a:bodyPr>
          <a:lstStyle/>
          <a:p>
            <a:r>
              <a:rPr lang="en-US" dirty="0" err="1" smtClean="0"/>
              <a:t>Fermilab</a:t>
            </a:r>
            <a:r>
              <a:rPr lang="en-US" dirty="0" smtClean="0"/>
              <a:t> </a:t>
            </a:r>
            <a:r>
              <a:rPr lang="en-US" dirty="0" err="1" smtClean="0"/>
              <a:t>premap</a:t>
            </a:r>
            <a:r>
              <a:rPr lang="en-US" dirty="0" smtClean="0"/>
              <a:t> cards production </a:t>
            </a:r>
          </a:p>
          <a:p>
            <a:pPr lvl="1"/>
            <a:r>
              <a:rPr lang="en-US" dirty="0" smtClean="0"/>
              <a:t>Cost:  600 x </a:t>
            </a:r>
            <a:r>
              <a:rPr lang="en-US" dirty="0" smtClean="0"/>
              <a:t>$40  </a:t>
            </a:r>
            <a:r>
              <a:rPr lang="en-US" dirty="0" smtClean="0"/>
              <a:t>= </a:t>
            </a:r>
            <a:r>
              <a:rPr lang="en-US" dirty="0" smtClean="0"/>
              <a:t>$</a:t>
            </a:r>
            <a:r>
              <a:rPr lang="en-US" dirty="0" smtClean="0"/>
              <a:t>24</a:t>
            </a:r>
            <a:r>
              <a:rPr lang="en-US" dirty="0" smtClean="0"/>
              <a:t>K </a:t>
            </a:r>
            <a:endParaRPr lang="en-US" dirty="0" smtClean="0"/>
          </a:p>
          <a:p>
            <a:pPr lvl="1"/>
            <a:r>
              <a:rPr lang="en-US" dirty="0" smtClean="0"/>
              <a:t>By </a:t>
            </a:r>
            <a:r>
              <a:rPr lang="en-US" dirty="0" smtClean="0"/>
              <a:t>mid</a:t>
            </a:r>
            <a:r>
              <a:rPr lang="en-US" dirty="0" smtClean="0"/>
              <a:t> </a:t>
            </a:r>
            <a:r>
              <a:rPr lang="en-US" dirty="0" smtClean="0"/>
              <a:t>January 2017</a:t>
            </a:r>
          </a:p>
          <a:p>
            <a:pPr lvl="1"/>
            <a:endParaRPr lang="en-US" dirty="0" smtClean="0"/>
          </a:p>
          <a:p>
            <a:r>
              <a:rPr lang="en-US" dirty="0" smtClean="0"/>
              <a:t>Discriminator </a:t>
            </a:r>
            <a:r>
              <a:rPr lang="en-US" dirty="0" smtClean="0"/>
              <a:t>and LV/HV PS</a:t>
            </a:r>
            <a:endParaRPr lang="en-US" dirty="0" smtClean="0"/>
          </a:p>
          <a:p>
            <a:pPr lvl="1"/>
            <a:r>
              <a:rPr lang="en-US" dirty="0" err="1" smtClean="0"/>
              <a:t>LeCroy</a:t>
            </a:r>
            <a:r>
              <a:rPr lang="en-US" dirty="0" smtClean="0"/>
              <a:t> 4413 and NIM crates available from </a:t>
            </a:r>
            <a:r>
              <a:rPr lang="en-US" dirty="0" err="1" smtClean="0"/>
              <a:t>Fermilab</a:t>
            </a:r>
            <a:r>
              <a:rPr lang="en-US" dirty="0" smtClean="0"/>
              <a:t> pool</a:t>
            </a:r>
          </a:p>
          <a:p>
            <a:pPr lvl="1"/>
            <a:r>
              <a:rPr lang="en-US" dirty="0" smtClean="0"/>
              <a:t>Tested by the end of December </a:t>
            </a:r>
            <a:endParaRPr lang="en-US" dirty="0" smtClean="0"/>
          </a:p>
          <a:p>
            <a:pPr lvl="1"/>
            <a:r>
              <a:rPr lang="en-US" dirty="0" smtClean="0"/>
              <a:t>Reuse </a:t>
            </a:r>
            <a:r>
              <a:rPr lang="en-US" dirty="0" err="1" smtClean="0"/>
              <a:t>Fermilab</a:t>
            </a:r>
            <a:r>
              <a:rPr lang="en-US" dirty="0" smtClean="0"/>
              <a:t> HV PS and the 48-ch distribution cards (50~60V, I &lt;500 x 10uA )</a:t>
            </a:r>
            <a:endParaRPr lang="en-US" dirty="0"/>
          </a:p>
          <a:p>
            <a:pPr lvl="1"/>
            <a:endParaRPr lang="en-US" dirty="0" smtClean="0"/>
          </a:p>
          <a:p>
            <a:r>
              <a:rPr lang="en-US" dirty="0" smtClean="0"/>
              <a:t>Cables </a:t>
            </a:r>
          </a:p>
          <a:p>
            <a:pPr lvl="1"/>
            <a:r>
              <a:rPr lang="en-US" dirty="0" smtClean="0"/>
              <a:t>Recycle from previous </a:t>
            </a:r>
            <a:r>
              <a:rPr lang="en-US" dirty="0" err="1" smtClean="0"/>
              <a:t>Fermilab</a:t>
            </a:r>
            <a:r>
              <a:rPr lang="en-US" dirty="0" smtClean="0"/>
              <a:t> experiments</a:t>
            </a:r>
          </a:p>
          <a:p>
            <a:pPr lvl="2"/>
            <a:r>
              <a:rPr lang="en-US" dirty="0" err="1" smtClean="0"/>
              <a:t>Lemo</a:t>
            </a:r>
            <a:r>
              <a:rPr lang="en-US" dirty="0" smtClean="0"/>
              <a:t> cables, 550</a:t>
            </a:r>
          </a:p>
          <a:p>
            <a:pPr lvl="2"/>
            <a:r>
              <a:rPr lang="en-US" dirty="0" smtClean="0"/>
              <a:t>34-ch ribbon cables</a:t>
            </a:r>
          </a:p>
          <a:p>
            <a:pPr lvl="2"/>
            <a:r>
              <a:rPr lang="en-US" dirty="0" smtClean="0"/>
              <a:t>By mid of January 2017</a:t>
            </a:r>
          </a:p>
          <a:p>
            <a:pPr lvl="2"/>
            <a:endParaRPr lang="en-US" dirty="0" smtClean="0"/>
          </a:p>
          <a:p>
            <a:r>
              <a:rPr lang="en-US" dirty="0" smtClean="0"/>
              <a:t>V1495 and VME crate and Controller CPU </a:t>
            </a:r>
          </a:p>
          <a:p>
            <a:pPr lvl="1"/>
            <a:r>
              <a:rPr lang="en-US" dirty="0" smtClean="0"/>
              <a:t>In hand, need to update firmware based on E906 trigger code</a:t>
            </a:r>
          </a:p>
          <a:p>
            <a:pPr lvl="1"/>
            <a:r>
              <a:rPr lang="en-US" dirty="0" smtClean="0"/>
              <a:t>Integration starts early December, complete by mid Feb 2017 </a:t>
            </a:r>
          </a:p>
          <a:p>
            <a:pPr lvl="1"/>
            <a:endParaRPr lang="en-US" dirty="0" smtClean="0"/>
          </a:p>
          <a:p>
            <a:r>
              <a:rPr lang="en-US" dirty="0"/>
              <a:t>New Taiwan TDCs </a:t>
            </a:r>
          </a:p>
          <a:p>
            <a:pPr lvl="1"/>
            <a:r>
              <a:rPr lang="en-US" dirty="0"/>
              <a:t>Being produced in Taiwan </a:t>
            </a:r>
          </a:p>
          <a:p>
            <a:pPr lvl="1"/>
            <a:r>
              <a:rPr lang="en-US" dirty="0"/>
              <a:t>available by the end of March 2017, partial delivery possible </a:t>
            </a:r>
          </a:p>
          <a:p>
            <a:pPr lvl="1"/>
            <a:r>
              <a:rPr lang="en-US" dirty="0"/>
              <a:t>Good to have items, but not absolutely needed for trigger</a:t>
            </a:r>
          </a:p>
          <a:p>
            <a:pPr lvl="1"/>
            <a:endParaRPr lang="en-US" dirty="0"/>
          </a:p>
          <a:p>
            <a:r>
              <a:rPr lang="en-US" dirty="0" smtClean="0"/>
              <a:t>People</a:t>
            </a:r>
          </a:p>
          <a:p>
            <a:pPr lvl="1"/>
            <a:r>
              <a:rPr lang="en-US" dirty="0" smtClean="0"/>
              <a:t>Ming, PD</a:t>
            </a:r>
            <a:r>
              <a:rPr lang="en-US" dirty="0" smtClean="0"/>
              <a:t>/</a:t>
            </a:r>
            <a:r>
              <a:rPr lang="en-US" dirty="0" err="1" smtClean="0"/>
              <a:t>Sho</a:t>
            </a:r>
            <a:r>
              <a:rPr lang="en-US" dirty="0" smtClean="0"/>
              <a:t>, Kun, </a:t>
            </a:r>
            <a:r>
              <a:rPr lang="en-US" dirty="0" smtClean="0"/>
              <a:t>Pat </a:t>
            </a:r>
            <a:r>
              <a:rPr lang="en-US" dirty="0" smtClean="0"/>
              <a:t>and Collaboration  </a:t>
            </a:r>
          </a:p>
          <a:p>
            <a:pPr lvl="1"/>
            <a:endParaRPr lang="en-US" dirty="0"/>
          </a:p>
        </p:txBody>
      </p:sp>
      <p:sp>
        <p:nvSpPr>
          <p:cNvPr id="4" name="Date Placeholder 3"/>
          <p:cNvSpPr>
            <a:spLocks noGrp="1"/>
          </p:cNvSpPr>
          <p:nvPr>
            <p:ph type="dt" sz="half" idx="10"/>
          </p:nvPr>
        </p:nvSpPr>
        <p:spPr/>
        <p:txBody>
          <a:bodyPr/>
          <a:lstStyle/>
          <a:p>
            <a:fld id="{9CBA8F13-00B8-4849-9805-A767E21865C8}"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6</a:t>
            </a:fld>
            <a:endParaRPr lang="en-US"/>
          </a:p>
        </p:txBody>
      </p:sp>
    </p:spTree>
    <p:extLst>
      <p:ext uri="{BB962C8B-B14F-4D97-AF65-F5344CB8AC3E}">
        <p14:creationId xmlns:p14="http://schemas.microsoft.com/office/powerpoint/2010/main" val="57355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794" y="1415069"/>
            <a:ext cx="4622182" cy="4896224"/>
          </a:xfrm>
          <a:prstGeom prst="rect">
            <a:avLst/>
          </a:prstGeom>
        </p:spPr>
      </p:pic>
      <p:sp>
        <p:nvSpPr>
          <p:cNvPr id="2" name="Title 1"/>
          <p:cNvSpPr>
            <a:spLocks noGrp="1"/>
          </p:cNvSpPr>
          <p:nvPr>
            <p:ph type="title"/>
          </p:nvPr>
        </p:nvSpPr>
        <p:spPr>
          <a:xfrm>
            <a:off x="263137" y="114451"/>
            <a:ext cx="8626307" cy="1143000"/>
          </a:xfrm>
        </p:spPr>
        <p:txBody>
          <a:bodyPr>
            <a:normAutofit fontScale="90000"/>
          </a:bodyPr>
          <a:lstStyle/>
          <a:p>
            <a:r>
              <a:rPr lang="en-US" dirty="0" smtClean="0"/>
              <a:t>Updated Sensitivity </a:t>
            </a:r>
            <a:r>
              <a:rPr lang="en-US" dirty="0" smtClean="0"/>
              <a:t>from </a:t>
            </a:r>
            <a:r>
              <a:rPr lang="en-US" dirty="0" smtClean="0"/>
              <a:t>the Expected the </a:t>
            </a:r>
            <a:r>
              <a:rPr lang="en-US" dirty="0" smtClean="0"/>
              <a:t>E906 </a:t>
            </a:r>
            <a:r>
              <a:rPr lang="en-US" dirty="0" smtClean="0"/>
              <a:t>2017 Trial </a:t>
            </a:r>
            <a:r>
              <a:rPr lang="en-US" dirty="0" smtClean="0"/>
              <a:t>Run </a:t>
            </a:r>
            <a:endParaRPr lang="en-US" dirty="0"/>
          </a:p>
        </p:txBody>
      </p:sp>
      <p:sp>
        <p:nvSpPr>
          <p:cNvPr id="7" name="Content Placeholder 2"/>
          <p:cNvSpPr>
            <a:spLocks noGrp="1"/>
          </p:cNvSpPr>
          <p:nvPr>
            <p:ph idx="1"/>
          </p:nvPr>
        </p:nvSpPr>
        <p:spPr>
          <a:xfrm>
            <a:off x="174812" y="1600200"/>
            <a:ext cx="4397188" cy="4967461"/>
          </a:xfrm>
        </p:spPr>
        <p:txBody>
          <a:bodyPr>
            <a:normAutofit fontScale="62500" lnSpcReduction="20000"/>
          </a:bodyPr>
          <a:lstStyle/>
          <a:p>
            <a:r>
              <a:rPr lang="en-US" dirty="0" smtClean="0"/>
              <a:t>April – July 2017, assuming 4-month (120 days) of parasitic </a:t>
            </a:r>
            <a:r>
              <a:rPr lang="en-US" dirty="0" smtClean="0"/>
              <a:t>running</a:t>
            </a:r>
          </a:p>
          <a:p>
            <a:endParaRPr lang="en-US" dirty="0" smtClean="0"/>
          </a:p>
          <a:p>
            <a:r>
              <a:rPr lang="en-US" dirty="0" smtClean="0"/>
              <a:t>For prompt-DY-like dark photon search, the lowest 𝜺 reach is proportional to 1/</a:t>
            </a:r>
            <a:r>
              <a:rPr lang="en-US" dirty="0" err="1" smtClean="0"/>
              <a:t>sqrt</a:t>
            </a:r>
            <a:r>
              <a:rPr lang="en-US" dirty="0" smtClean="0"/>
              <a:t>(</a:t>
            </a:r>
            <a:r>
              <a:rPr lang="en-US" dirty="0" err="1" smtClean="0"/>
              <a:t>Lumi</a:t>
            </a:r>
            <a:r>
              <a:rPr lang="en-US" dirty="0" smtClean="0"/>
              <a:t>) </a:t>
            </a:r>
            <a:r>
              <a:rPr lang="en-US" dirty="0" smtClean="0"/>
              <a:t>(</a:t>
            </a:r>
            <a:r>
              <a:rPr lang="en-US" dirty="0" err="1" smtClean="0"/>
              <a:t>Lumi</a:t>
            </a:r>
            <a:r>
              <a:rPr lang="en-US" dirty="0" smtClean="0"/>
              <a:t>, </a:t>
            </a:r>
            <a:r>
              <a:rPr lang="en-US" dirty="0" smtClean="0"/>
              <a:t>the integrated luminosity)</a:t>
            </a:r>
          </a:p>
          <a:p>
            <a:endParaRPr lang="en-US" dirty="0" smtClean="0"/>
          </a:p>
          <a:p>
            <a:r>
              <a:rPr lang="en-US" dirty="0" smtClean="0"/>
              <a:t>For </a:t>
            </a:r>
            <a:r>
              <a:rPr lang="en-US" dirty="0" smtClean="0"/>
              <a:t>displaced dark photon search, the case is more complicated:</a:t>
            </a:r>
          </a:p>
          <a:p>
            <a:pPr lvl="1"/>
            <a:r>
              <a:rPr lang="en-US" dirty="0"/>
              <a:t>T</a:t>
            </a:r>
            <a:r>
              <a:rPr lang="en-US" dirty="0" smtClean="0"/>
              <a:t>he upper limit is primarily limited by the decay </a:t>
            </a:r>
            <a:r>
              <a:rPr lang="en-US" dirty="0" smtClean="0"/>
              <a:t>length (kinematics) as most data statistics will be in this region, </a:t>
            </a:r>
            <a:r>
              <a:rPr lang="en-US" dirty="0" smtClean="0"/>
              <a:t>and not very sensitive to the change of statistics</a:t>
            </a:r>
          </a:p>
          <a:p>
            <a:pPr lvl="1"/>
            <a:r>
              <a:rPr lang="en-US" dirty="0" smtClean="0"/>
              <a:t>The lower </a:t>
            </a:r>
            <a:r>
              <a:rPr lang="en-US" dirty="0" smtClean="0"/>
              <a:t>bound </a:t>
            </a:r>
            <a:r>
              <a:rPr lang="en-US" dirty="0" smtClean="0"/>
              <a:t>is </a:t>
            </a:r>
            <a:r>
              <a:rPr lang="en-US" dirty="0" smtClean="0"/>
              <a:t>primarily </a:t>
            </a:r>
            <a:r>
              <a:rPr lang="en-US" dirty="0" smtClean="0"/>
              <a:t>limited</a:t>
            </a:r>
            <a:r>
              <a:rPr lang="en-US" dirty="0" smtClean="0"/>
              <a:t> </a:t>
            </a:r>
            <a:r>
              <a:rPr lang="en-US" dirty="0" smtClean="0"/>
              <a:t>by the cross </a:t>
            </a:r>
            <a:r>
              <a:rPr lang="en-US" dirty="0" smtClean="0"/>
              <a:t>section/statistics and </a:t>
            </a:r>
            <a:r>
              <a:rPr lang="en-US" dirty="0" smtClean="0"/>
              <a:t>thus </a:t>
            </a:r>
            <a:r>
              <a:rPr lang="en-US" dirty="0" smtClean="0"/>
              <a:t>is proportional </a:t>
            </a:r>
            <a:r>
              <a:rPr lang="en-US" dirty="0" smtClean="0"/>
              <a:t>to 1/</a:t>
            </a:r>
            <a:r>
              <a:rPr lang="en-US" dirty="0" err="1" smtClean="0"/>
              <a:t>sqrt</a:t>
            </a:r>
            <a:r>
              <a:rPr lang="en-US" dirty="0" smtClean="0"/>
              <a:t>(</a:t>
            </a:r>
            <a:r>
              <a:rPr lang="en-US" dirty="0" err="1" smtClean="0"/>
              <a:t>Lumi</a:t>
            </a:r>
            <a:r>
              <a:rPr lang="en-US" dirty="0" smtClean="0"/>
              <a:t>)</a:t>
            </a:r>
            <a:endParaRPr lang="en-US" dirty="0"/>
          </a:p>
        </p:txBody>
      </p:sp>
      <p:sp>
        <p:nvSpPr>
          <p:cNvPr id="3" name="Date Placeholder 2"/>
          <p:cNvSpPr>
            <a:spLocks noGrp="1"/>
          </p:cNvSpPr>
          <p:nvPr>
            <p:ph type="dt" sz="half" idx="10"/>
          </p:nvPr>
        </p:nvSpPr>
        <p:spPr/>
        <p:txBody>
          <a:bodyPr/>
          <a:lstStyle/>
          <a:p>
            <a:fld id="{EEB156E8-2B8E-D24B-B162-9ED2AD0140F1}" type="datetime1">
              <a:rPr lang="en-US" smtClean="0"/>
              <a:t>10/30/16</a:t>
            </a:fld>
            <a:endParaRPr lang="en-US"/>
          </a:p>
        </p:txBody>
      </p:sp>
      <p:sp>
        <p:nvSpPr>
          <p:cNvPr id="4" name="Footer Placeholder 3"/>
          <p:cNvSpPr>
            <a:spLocks noGrp="1"/>
          </p:cNvSpPr>
          <p:nvPr>
            <p:ph type="ftr" sz="quarter" idx="11"/>
          </p:nvPr>
        </p:nvSpPr>
        <p:spPr/>
        <p:txBody>
          <a:bodyPr/>
          <a:lstStyle/>
          <a:p>
            <a:r>
              <a:rPr lang="en-US" smtClean="0"/>
              <a:t>Ming Liu, Dark Photon Search @Fermilab</a:t>
            </a:r>
            <a:endParaRPr lang="en-US"/>
          </a:p>
        </p:txBody>
      </p:sp>
      <p:sp>
        <p:nvSpPr>
          <p:cNvPr id="5" name="Slide Number Placeholder 4"/>
          <p:cNvSpPr>
            <a:spLocks noGrp="1"/>
          </p:cNvSpPr>
          <p:nvPr>
            <p:ph type="sldNum" sz="quarter" idx="12"/>
          </p:nvPr>
        </p:nvSpPr>
        <p:spPr/>
        <p:txBody>
          <a:bodyPr/>
          <a:lstStyle/>
          <a:p>
            <a:fld id="{52092342-1793-6B45-8F14-35901F50E55B}" type="slidenum">
              <a:rPr lang="en-US" smtClean="0"/>
              <a:t>7</a:t>
            </a:fld>
            <a:endParaRPr lang="en-US"/>
          </a:p>
        </p:txBody>
      </p:sp>
    </p:spTree>
    <p:extLst>
      <p:ext uri="{BB962C8B-B14F-4D97-AF65-F5344CB8AC3E}">
        <p14:creationId xmlns:p14="http://schemas.microsoft.com/office/powerpoint/2010/main" val="299211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6642"/>
          </a:xfrm>
        </p:spPr>
        <p:txBody>
          <a:bodyPr/>
          <a:lstStyle/>
          <a:p>
            <a:r>
              <a:rPr lang="en-US" dirty="0" smtClean="0"/>
              <a:t>FY-17 </a:t>
            </a:r>
            <a:r>
              <a:rPr lang="en-US" dirty="0" smtClean="0"/>
              <a:t>Plan: Summary</a:t>
            </a:r>
            <a:endParaRPr lang="en-US" dirty="0"/>
          </a:p>
        </p:txBody>
      </p:sp>
      <p:sp>
        <p:nvSpPr>
          <p:cNvPr id="3" name="Content Placeholder 2"/>
          <p:cNvSpPr>
            <a:spLocks noGrp="1"/>
          </p:cNvSpPr>
          <p:nvPr>
            <p:ph idx="1"/>
          </p:nvPr>
        </p:nvSpPr>
        <p:spPr>
          <a:xfrm>
            <a:off x="457200" y="1011201"/>
            <a:ext cx="8229600" cy="5686543"/>
          </a:xfrm>
        </p:spPr>
        <p:txBody>
          <a:bodyPr>
            <a:normAutofit fontScale="40000" lnSpcReduction="20000"/>
          </a:bodyPr>
          <a:lstStyle/>
          <a:p>
            <a:r>
              <a:rPr lang="en-US" dirty="0" smtClean="0"/>
              <a:t>Complete DAQ and Trigger upgrade for E906 Run-5</a:t>
            </a:r>
          </a:p>
          <a:p>
            <a:pPr lvl="1"/>
            <a:r>
              <a:rPr lang="en-US" dirty="0" smtClean="0"/>
              <a:t>By March 2017</a:t>
            </a:r>
          </a:p>
          <a:p>
            <a:pPr lvl="1"/>
            <a:r>
              <a:rPr lang="en-US" dirty="0" smtClean="0"/>
              <a:t>Parasitic data taking April – July, 2017 with E906 </a:t>
            </a:r>
          </a:p>
          <a:p>
            <a:pPr lvl="1"/>
            <a:r>
              <a:rPr lang="en-US" dirty="0" smtClean="0"/>
              <a:t>Lead people</a:t>
            </a:r>
            <a:r>
              <a:rPr lang="en-US" dirty="0" smtClean="0"/>
              <a:t>: </a:t>
            </a:r>
            <a:r>
              <a:rPr lang="en-US" dirty="0" smtClean="0"/>
              <a:t>Kun, PD(</a:t>
            </a:r>
            <a:r>
              <a:rPr lang="en-US" dirty="0" err="1" smtClean="0"/>
              <a:t>Sho</a:t>
            </a:r>
            <a:r>
              <a:rPr lang="en-US" dirty="0" smtClean="0"/>
              <a:t>), </a:t>
            </a:r>
            <a:r>
              <a:rPr lang="en-US" dirty="0" smtClean="0"/>
              <a:t>with </a:t>
            </a:r>
            <a:r>
              <a:rPr lang="en-US" dirty="0" smtClean="0"/>
              <a:t>collaboration </a:t>
            </a:r>
            <a:r>
              <a:rPr lang="en-US" dirty="0" smtClean="0"/>
              <a:t>(</a:t>
            </a:r>
            <a:r>
              <a:rPr lang="en-US" dirty="0" err="1" smtClean="0"/>
              <a:t>Femrilab</a:t>
            </a:r>
            <a:r>
              <a:rPr lang="en-US" dirty="0" smtClean="0"/>
              <a:t> Engineer and student) </a:t>
            </a:r>
          </a:p>
          <a:p>
            <a:pPr lvl="1"/>
            <a:endParaRPr lang="en-US" dirty="0" smtClean="0"/>
          </a:p>
          <a:p>
            <a:r>
              <a:rPr lang="en-US" dirty="0" smtClean="0"/>
              <a:t>Trigger detector construction at LANL and </a:t>
            </a:r>
            <a:r>
              <a:rPr lang="en-US" dirty="0" err="1" smtClean="0"/>
              <a:t>Fermilab</a:t>
            </a:r>
            <a:endParaRPr lang="en-US" dirty="0" smtClean="0"/>
          </a:p>
          <a:p>
            <a:pPr lvl="1"/>
            <a:r>
              <a:rPr lang="en-US" dirty="0" smtClean="0"/>
              <a:t>Mechanical structure safety calculation and documentation (LANL student Kenney?) </a:t>
            </a:r>
          </a:p>
          <a:p>
            <a:pPr lvl="1"/>
            <a:r>
              <a:rPr lang="en-US" dirty="0" err="1" smtClean="0"/>
              <a:t>Fermilab</a:t>
            </a:r>
            <a:r>
              <a:rPr lang="en-US" dirty="0" smtClean="0"/>
              <a:t> safety review (by the end of 12/2016)</a:t>
            </a:r>
          </a:p>
          <a:p>
            <a:pPr lvl="1"/>
            <a:r>
              <a:rPr lang="en-US" dirty="0" smtClean="0"/>
              <a:t>Ship to </a:t>
            </a:r>
            <a:r>
              <a:rPr lang="en-US" dirty="0" err="1" smtClean="0"/>
              <a:t>Femrilab</a:t>
            </a:r>
            <a:r>
              <a:rPr lang="en-US" dirty="0" smtClean="0"/>
              <a:t> in mid of January 2017</a:t>
            </a:r>
          </a:p>
          <a:p>
            <a:pPr lvl="1"/>
            <a:r>
              <a:rPr lang="en-US" dirty="0" smtClean="0"/>
              <a:t>Installation </a:t>
            </a:r>
            <a:r>
              <a:rPr lang="en-US" dirty="0" smtClean="0"/>
              <a:t>(</a:t>
            </a:r>
            <a:r>
              <a:rPr lang="en-US" dirty="0" smtClean="0"/>
              <a:t>mid</a:t>
            </a:r>
            <a:r>
              <a:rPr lang="en-US" dirty="0" smtClean="0"/>
              <a:t> </a:t>
            </a:r>
            <a:r>
              <a:rPr lang="en-US" dirty="0" smtClean="0"/>
              <a:t>of January 2017)</a:t>
            </a:r>
          </a:p>
          <a:p>
            <a:pPr lvl="1"/>
            <a:r>
              <a:rPr lang="en-US" dirty="0" smtClean="0"/>
              <a:t>Lead people: </a:t>
            </a:r>
            <a:r>
              <a:rPr lang="en-US" dirty="0"/>
              <a:t>Hubert(10%), Ming(10%), PD(50%), </a:t>
            </a:r>
            <a:r>
              <a:rPr lang="en-US" dirty="0" err="1"/>
              <a:t>Fermilab</a:t>
            </a:r>
            <a:r>
              <a:rPr lang="en-US" dirty="0"/>
              <a:t> student(50%) </a:t>
            </a:r>
            <a:endParaRPr lang="en-US" dirty="0" smtClean="0"/>
          </a:p>
          <a:p>
            <a:pPr marL="457200" lvl="1" indent="0">
              <a:buNone/>
            </a:pPr>
            <a:r>
              <a:rPr lang="en-US" dirty="0" smtClean="0"/>
              <a:t> </a:t>
            </a:r>
          </a:p>
          <a:p>
            <a:r>
              <a:rPr lang="en-US" dirty="0" smtClean="0"/>
              <a:t>Readout electronics </a:t>
            </a:r>
            <a:r>
              <a:rPr lang="en-US" dirty="0" smtClean="0"/>
              <a:t>&amp; LV/HV services</a:t>
            </a:r>
            <a:endParaRPr lang="en-US" dirty="0" smtClean="0"/>
          </a:p>
          <a:p>
            <a:pPr lvl="1"/>
            <a:r>
              <a:rPr lang="en-US" dirty="0" err="1" smtClean="0"/>
              <a:t>Femrilab</a:t>
            </a:r>
            <a:r>
              <a:rPr lang="en-US" dirty="0" smtClean="0"/>
              <a:t> preamps production (by mid January 2017)</a:t>
            </a:r>
          </a:p>
          <a:p>
            <a:pPr lvl="1"/>
            <a:r>
              <a:rPr lang="en-US" dirty="0" err="1" smtClean="0"/>
              <a:t>LeCroy</a:t>
            </a:r>
            <a:r>
              <a:rPr lang="en-US" dirty="0" smtClean="0"/>
              <a:t> 4413 from </a:t>
            </a:r>
            <a:r>
              <a:rPr lang="en-US" dirty="0" err="1" smtClean="0"/>
              <a:t>Fermilab</a:t>
            </a:r>
            <a:r>
              <a:rPr lang="en-US" dirty="0" smtClean="0"/>
              <a:t>, </a:t>
            </a:r>
            <a:r>
              <a:rPr lang="en-US" dirty="0" smtClean="0"/>
              <a:t>tested </a:t>
            </a:r>
            <a:r>
              <a:rPr lang="en-US" dirty="0" smtClean="0"/>
              <a:t>(by </a:t>
            </a:r>
            <a:r>
              <a:rPr lang="en-US" dirty="0" smtClean="0"/>
              <a:t>Mid Dec, </a:t>
            </a:r>
            <a:r>
              <a:rPr lang="en-US" dirty="0" smtClean="0"/>
              <a:t>2017</a:t>
            </a:r>
            <a:r>
              <a:rPr lang="en-US" dirty="0" smtClean="0"/>
              <a:t>)</a:t>
            </a:r>
          </a:p>
          <a:p>
            <a:pPr lvl="1"/>
            <a:r>
              <a:rPr lang="en-US" dirty="0" err="1" smtClean="0"/>
              <a:t>Lemo</a:t>
            </a:r>
            <a:r>
              <a:rPr lang="en-US" dirty="0" smtClean="0"/>
              <a:t> cables (520) and 17-ch ribbon cables (35)  </a:t>
            </a:r>
          </a:p>
          <a:p>
            <a:pPr lvl="1"/>
            <a:r>
              <a:rPr lang="en-US" dirty="0" smtClean="0"/>
              <a:t>Trigger detector installation and commissioning (Feb 2017)</a:t>
            </a:r>
          </a:p>
          <a:p>
            <a:pPr lvl="1"/>
            <a:r>
              <a:rPr lang="en-US" dirty="0" smtClean="0"/>
              <a:t>Lead people</a:t>
            </a:r>
            <a:r>
              <a:rPr lang="en-US" dirty="0" smtClean="0"/>
              <a:t>: Ming, PD(</a:t>
            </a:r>
            <a:r>
              <a:rPr lang="en-US" dirty="0" err="1" smtClean="0"/>
              <a:t>Sho</a:t>
            </a:r>
            <a:r>
              <a:rPr lang="en-US" dirty="0" smtClean="0"/>
              <a:t>), Pat and collaboration (</a:t>
            </a:r>
            <a:r>
              <a:rPr lang="en-US" dirty="0" err="1" smtClean="0"/>
              <a:t>Fermilab</a:t>
            </a:r>
            <a:r>
              <a:rPr lang="en-US" dirty="0" smtClean="0"/>
              <a:t> and ANL)  </a:t>
            </a:r>
          </a:p>
          <a:p>
            <a:r>
              <a:rPr lang="en-US" dirty="0" smtClean="0"/>
              <a:t> </a:t>
            </a:r>
          </a:p>
          <a:p>
            <a:r>
              <a:rPr lang="en-US" dirty="0" smtClean="0"/>
              <a:t>V1495 trigger look-up </a:t>
            </a:r>
            <a:r>
              <a:rPr lang="en-US" dirty="0" smtClean="0"/>
              <a:t>table implementation</a:t>
            </a:r>
            <a:endParaRPr lang="en-US" dirty="0" smtClean="0"/>
          </a:p>
          <a:p>
            <a:pPr lvl="1"/>
            <a:r>
              <a:rPr lang="en-US" dirty="0" smtClean="0"/>
              <a:t>MC simulation, Collaboration (Univ.  Of Michigan) </a:t>
            </a:r>
          </a:p>
          <a:p>
            <a:pPr lvl="1"/>
            <a:r>
              <a:rPr lang="en-US" dirty="0" smtClean="0"/>
              <a:t>PD (</a:t>
            </a:r>
            <a:r>
              <a:rPr lang="en-US" dirty="0" err="1" smtClean="0"/>
              <a:t>Sho</a:t>
            </a:r>
            <a:r>
              <a:rPr lang="en-US" dirty="0" smtClean="0"/>
              <a:t>), Kun</a:t>
            </a:r>
          </a:p>
          <a:p>
            <a:pPr lvl="1"/>
            <a:endParaRPr lang="en-US" dirty="0" smtClean="0"/>
          </a:p>
          <a:p>
            <a:r>
              <a:rPr lang="en-US" dirty="0" smtClean="0"/>
              <a:t>Integration and commissioning trigger electronics system</a:t>
            </a:r>
          </a:p>
          <a:p>
            <a:pPr lvl="1"/>
            <a:r>
              <a:rPr lang="en-US" dirty="0" smtClean="0"/>
              <a:t>Feb – March, 2017</a:t>
            </a:r>
          </a:p>
          <a:p>
            <a:pPr lvl="1"/>
            <a:r>
              <a:rPr lang="en-US" dirty="0" smtClean="0"/>
              <a:t>PD(</a:t>
            </a:r>
            <a:r>
              <a:rPr lang="en-US" dirty="0" err="1"/>
              <a:t>s</a:t>
            </a:r>
            <a:r>
              <a:rPr lang="en-US" dirty="0" err="1" smtClean="0"/>
              <a:t>ho</a:t>
            </a:r>
            <a:r>
              <a:rPr lang="en-US" dirty="0" smtClean="0"/>
              <a:t>), Kun, Ming and collaboration </a:t>
            </a:r>
            <a:endParaRPr lang="en-US" dirty="0" smtClean="0"/>
          </a:p>
          <a:p>
            <a:endParaRPr lang="en-US" dirty="0" smtClean="0"/>
          </a:p>
          <a:p>
            <a:r>
              <a:rPr lang="en-US" dirty="0" err="1" smtClean="0"/>
              <a:t>Manppwer</a:t>
            </a:r>
            <a:r>
              <a:rPr lang="en-US" dirty="0" smtClean="0"/>
              <a:t>: </a:t>
            </a:r>
          </a:p>
          <a:p>
            <a:pPr lvl="1"/>
            <a:r>
              <a:rPr lang="en-US" dirty="0" smtClean="0"/>
              <a:t>Kun(20%), PD(50%), Hubert</a:t>
            </a:r>
            <a:r>
              <a:rPr lang="en-US" dirty="0"/>
              <a:t>(10%), Ming(10%), PD(50%), </a:t>
            </a:r>
            <a:r>
              <a:rPr lang="en-US" dirty="0" err="1"/>
              <a:t>Fermilab</a:t>
            </a:r>
            <a:r>
              <a:rPr lang="en-US" dirty="0"/>
              <a:t> student(50%</a:t>
            </a:r>
            <a:r>
              <a:rPr lang="en-US" dirty="0" smtClean="0"/>
              <a:t>) and collaboration  </a:t>
            </a:r>
          </a:p>
          <a:p>
            <a:pPr lvl="1"/>
            <a:r>
              <a:rPr lang="en-US" dirty="0" smtClean="0"/>
              <a:t>Help from other PDs, </a:t>
            </a:r>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900B42F8-5FEE-7440-AD32-D2D0D6182B9E}"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8</a:t>
            </a:fld>
            <a:endParaRPr lang="en-US"/>
          </a:p>
        </p:txBody>
      </p:sp>
    </p:spTree>
    <p:extLst>
      <p:ext uri="{BB962C8B-B14F-4D97-AF65-F5344CB8AC3E}">
        <p14:creationId xmlns:p14="http://schemas.microsoft.com/office/powerpoint/2010/main" val="282870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022"/>
            <a:ext cx="8229600" cy="1143000"/>
          </a:xfrm>
        </p:spPr>
        <p:txBody>
          <a:bodyPr/>
          <a:lstStyle/>
          <a:p>
            <a:r>
              <a:rPr lang="en-US" dirty="0" smtClean="0"/>
              <a:t>FY-18+ Plan</a:t>
            </a:r>
            <a:endParaRPr lang="en-US" dirty="0"/>
          </a:p>
        </p:txBody>
      </p:sp>
      <p:sp>
        <p:nvSpPr>
          <p:cNvPr id="3" name="Content Placeholder 2"/>
          <p:cNvSpPr>
            <a:spLocks noGrp="1"/>
          </p:cNvSpPr>
          <p:nvPr>
            <p:ph idx="1"/>
          </p:nvPr>
        </p:nvSpPr>
        <p:spPr>
          <a:xfrm>
            <a:off x="457200" y="812376"/>
            <a:ext cx="8229600" cy="6045623"/>
          </a:xfrm>
        </p:spPr>
        <p:txBody>
          <a:bodyPr>
            <a:normAutofit fontScale="55000" lnSpcReduction="20000"/>
          </a:bodyPr>
          <a:lstStyle/>
          <a:p>
            <a:pPr marL="342900" lvl="1" indent="-342900">
              <a:buFont typeface="Arial"/>
              <a:buChar char="•"/>
            </a:pPr>
            <a:r>
              <a:rPr lang="en-US" sz="3300" dirty="0"/>
              <a:t>Continue </a:t>
            </a:r>
            <a:r>
              <a:rPr lang="en-US" sz="3300" dirty="0" smtClean="0"/>
              <a:t>parasitic data </a:t>
            </a:r>
            <a:r>
              <a:rPr lang="en-US" sz="3300" dirty="0"/>
              <a:t>taking </a:t>
            </a:r>
            <a:r>
              <a:rPr lang="en-US" sz="3300" dirty="0" smtClean="0"/>
              <a:t>with </a:t>
            </a:r>
            <a:r>
              <a:rPr lang="en-US" sz="3300" dirty="0"/>
              <a:t>polarized </a:t>
            </a:r>
            <a:r>
              <a:rPr lang="en-US" sz="3300" dirty="0" err="1"/>
              <a:t>Drell</a:t>
            </a:r>
            <a:r>
              <a:rPr lang="en-US" sz="3300" dirty="0"/>
              <a:t>-Yan (E-1039) </a:t>
            </a:r>
            <a:r>
              <a:rPr lang="en-US" sz="3300" dirty="0" smtClean="0"/>
              <a:t>experiment in </a:t>
            </a:r>
            <a:r>
              <a:rPr lang="en-US" sz="3300" dirty="0"/>
              <a:t>FY18 </a:t>
            </a:r>
            <a:r>
              <a:rPr lang="en-US" sz="3300" dirty="0" smtClean="0"/>
              <a:t>– FY19 as </a:t>
            </a:r>
            <a:r>
              <a:rPr lang="en-US" sz="3300" dirty="0"/>
              <a:t>originally </a:t>
            </a:r>
            <a:r>
              <a:rPr lang="en-US" sz="3300" dirty="0" smtClean="0"/>
              <a:t>proposed.</a:t>
            </a:r>
            <a:endParaRPr lang="en-US" sz="3300" dirty="0" smtClean="0"/>
          </a:p>
          <a:p>
            <a:pPr marL="457200" lvl="1" indent="0">
              <a:buNone/>
            </a:pPr>
            <a:endParaRPr lang="en-US" dirty="0"/>
          </a:p>
          <a:p>
            <a:r>
              <a:rPr lang="en-US" dirty="0" smtClean="0"/>
              <a:t>Carry out the first physics </a:t>
            </a:r>
            <a:r>
              <a:rPr lang="en-US" dirty="0" smtClean="0"/>
              <a:t>analysis </a:t>
            </a:r>
            <a:r>
              <a:rPr lang="en-US" dirty="0" smtClean="0"/>
              <a:t>using 2017 data and publish preliminary results</a:t>
            </a:r>
            <a:endParaRPr lang="en-US" dirty="0" smtClean="0"/>
          </a:p>
          <a:p>
            <a:pPr marL="457200" lvl="1" indent="0">
              <a:buNone/>
            </a:pPr>
            <a:endParaRPr lang="en-US" dirty="0"/>
          </a:p>
          <a:p>
            <a:r>
              <a:rPr lang="en-US" dirty="0" smtClean="0"/>
              <a:t>Write </a:t>
            </a:r>
            <a:r>
              <a:rPr lang="en-US" dirty="0" smtClean="0"/>
              <a:t>a full Dark Photon and Dark Higgs Search proposal </a:t>
            </a:r>
            <a:r>
              <a:rPr lang="en-US" dirty="0" smtClean="0"/>
              <a:t>to </a:t>
            </a:r>
            <a:r>
              <a:rPr lang="en-US" dirty="0" err="1" smtClean="0"/>
              <a:t>Fermilab</a:t>
            </a:r>
            <a:r>
              <a:rPr lang="en-US" dirty="0" smtClean="0"/>
              <a:t> PAC </a:t>
            </a:r>
            <a:r>
              <a:rPr lang="en-US" dirty="0" smtClean="0"/>
              <a:t>for </a:t>
            </a:r>
            <a:r>
              <a:rPr lang="en-US" dirty="0" smtClean="0"/>
              <a:t>future dedicated runs at </a:t>
            </a:r>
            <a:r>
              <a:rPr lang="en-US" dirty="0" err="1" smtClean="0"/>
              <a:t>Fermilab</a:t>
            </a:r>
            <a:r>
              <a:rPr lang="en-US" dirty="0" smtClean="0"/>
              <a:t> </a:t>
            </a:r>
            <a:r>
              <a:rPr lang="en-US" dirty="0" smtClean="0"/>
              <a:t>Intensity Frontier for </a:t>
            </a:r>
            <a:r>
              <a:rPr lang="en-US" dirty="0" smtClean="0"/>
              <a:t>many years to come</a:t>
            </a:r>
          </a:p>
          <a:p>
            <a:pPr lvl="1"/>
            <a:r>
              <a:rPr lang="en-US" dirty="0" smtClean="0"/>
              <a:t>Include Electro Magnetic  </a:t>
            </a:r>
            <a:r>
              <a:rPr lang="en-US" dirty="0" smtClean="0"/>
              <a:t>Calorimeter upgrade to measure electrons to allow us to access low mass below </a:t>
            </a:r>
            <a:r>
              <a:rPr lang="en-US" dirty="0" err="1" smtClean="0"/>
              <a:t>dimuon</a:t>
            </a:r>
            <a:r>
              <a:rPr lang="en-US" dirty="0" smtClean="0"/>
              <a:t> mass </a:t>
            </a:r>
            <a:r>
              <a:rPr lang="en-US" dirty="0" smtClean="0"/>
              <a:t>threshold </a:t>
            </a:r>
            <a:r>
              <a:rPr lang="en-US" dirty="0" smtClean="0"/>
              <a:t>(</a:t>
            </a:r>
            <a:r>
              <a:rPr lang="en-US" dirty="0" smtClean="0"/>
              <a:t>200MeV, current lower mass limit on dark photon search)</a:t>
            </a:r>
            <a:endParaRPr lang="en-US" dirty="0" smtClean="0"/>
          </a:p>
          <a:p>
            <a:pPr lvl="1"/>
            <a:r>
              <a:rPr lang="en-US" dirty="0" smtClean="0"/>
              <a:t>Dedicated runs with much higher luminosity beyond 2017 </a:t>
            </a:r>
          </a:p>
          <a:p>
            <a:pPr lvl="1"/>
            <a:endParaRPr lang="en-US" dirty="0" smtClean="0"/>
          </a:p>
          <a:p>
            <a:r>
              <a:rPr lang="en-US" dirty="0" smtClean="0"/>
              <a:t>Received strong support from </a:t>
            </a:r>
            <a:r>
              <a:rPr lang="en-US" dirty="0" err="1" smtClean="0"/>
              <a:t>Fermilab</a:t>
            </a:r>
            <a:r>
              <a:rPr lang="en-US" dirty="0" smtClean="0"/>
              <a:t> PAC, Director and the Dark Sector Physics community on such proposal </a:t>
            </a:r>
          </a:p>
          <a:p>
            <a:pPr marL="0" indent="0">
              <a:buNone/>
            </a:pPr>
            <a:endParaRPr lang="en-US" dirty="0" smtClean="0"/>
          </a:p>
          <a:p>
            <a:pPr marL="0" indent="0">
              <a:buNone/>
            </a:pPr>
            <a:r>
              <a:rPr lang="en-US" dirty="0" smtClean="0"/>
              <a:t>Note </a:t>
            </a:r>
            <a:r>
              <a:rPr lang="en-US" dirty="0"/>
              <a:t>on </a:t>
            </a:r>
            <a:r>
              <a:rPr lang="en-US" dirty="0" err="1"/>
              <a:t>Fermilab</a:t>
            </a:r>
            <a:r>
              <a:rPr lang="en-US" dirty="0"/>
              <a:t> </a:t>
            </a:r>
            <a:r>
              <a:rPr lang="en-US" dirty="0" smtClean="0"/>
              <a:t>future beam schedule: </a:t>
            </a:r>
          </a:p>
          <a:p>
            <a:pPr marL="0" indent="0">
              <a:buNone/>
            </a:pPr>
            <a:r>
              <a:rPr lang="en-US" dirty="0" smtClean="0"/>
              <a:t>E1039 was originally planned to start data taking in ~May 2017, for two years. Recent decision from </a:t>
            </a:r>
            <a:r>
              <a:rPr lang="en-US" dirty="0" err="1" smtClean="0"/>
              <a:t>Fermilab</a:t>
            </a:r>
            <a:r>
              <a:rPr lang="en-US" dirty="0" smtClean="0"/>
              <a:t> requires additional fund to </a:t>
            </a:r>
            <a:r>
              <a:rPr lang="en-US" dirty="0" smtClean="0"/>
              <a:t>install the polarized target and run the experiment. </a:t>
            </a:r>
            <a:r>
              <a:rPr lang="en-US" dirty="0" smtClean="0"/>
              <a:t>There </a:t>
            </a:r>
            <a:r>
              <a:rPr lang="en-US" dirty="0"/>
              <a:t>is an on-going discussion </a:t>
            </a:r>
            <a:r>
              <a:rPr lang="en-US" dirty="0" smtClean="0"/>
              <a:t>between</a:t>
            </a:r>
            <a:r>
              <a:rPr lang="en-US" dirty="0" smtClean="0"/>
              <a:t> DOE–</a:t>
            </a:r>
            <a:r>
              <a:rPr lang="en-US" dirty="0" err="1" smtClean="0"/>
              <a:t>Fermilab</a:t>
            </a:r>
            <a:r>
              <a:rPr lang="en-US" dirty="0" smtClean="0"/>
              <a:t>  </a:t>
            </a:r>
            <a:r>
              <a:rPr lang="en-US" dirty="0"/>
              <a:t>to run E-1039 </a:t>
            </a:r>
            <a:r>
              <a:rPr lang="en-US" dirty="0" smtClean="0"/>
              <a:t>after summer 2017.  A decisions will be made by DOE January 2017. </a:t>
            </a:r>
            <a:endParaRPr lang="en-US" dirty="0" smtClean="0"/>
          </a:p>
          <a:p>
            <a:pPr lvl="1"/>
            <a:endParaRPr lang="en-US" dirty="0" smtClean="0"/>
          </a:p>
          <a:p>
            <a:pPr marL="0" indent="0">
              <a:buNone/>
            </a:pPr>
            <a:r>
              <a:rPr lang="en-US" dirty="0" smtClean="0">
                <a:solidFill>
                  <a:srgbClr val="FF0000"/>
                </a:solidFill>
              </a:rPr>
              <a:t>Regardless the outcome of </a:t>
            </a:r>
            <a:r>
              <a:rPr lang="en-US" dirty="0" smtClean="0">
                <a:solidFill>
                  <a:srgbClr val="FF0000"/>
                </a:solidFill>
              </a:rPr>
              <a:t>DOE’s decision on the polarized </a:t>
            </a:r>
            <a:r>
              <a:rPr lang="en-US" dirty="0" err="1" smtClean="0">
                <a:solidFill>
                  <a:srgbClr val="FF0000"/>
                </a:solidFill>
              </a:rPr>
              <a:t>Drell</a:t>
            </a:r>
            <a:r>
              <a:rPr lang="en-US" dirty="0" smtClean="0">
                <a:solidFill>
                  <a:srgbClr val="FF0000"/>
                </a:solidFill>
              </a:rPr>
              <a:t>-Yan </a:t>
            </a:r>
            <a:r>
              <a:rPr lang="en-US" dirty="0" smtClean="0">
                <a:solidFill>
                  <a:srgbClr val="FF0000"/>
                </a:solidFill>
              </a:rPr>
              <a:t>running at </a:t>
            </a:r>
            <a:r>
              <a:rPr lang="en-US" dirty="0" err="1" smtClean="0">
                <a:solidFill>
                  <a:srgbClr val="FF0000"/>
                </a:solidFill>
              </a:rPr>
              <a:t>Fermilab</a:t>
            </a:r>
            <a:r>
              <a:rPr lang="en-US" dirty="0" smtClean="0">
                <a:solidFill>
                  <a:srgbClr val="FF0000"/>
                </a:solidFill>
              </a:rPr>
              <a:t>, </a:t>
            </a:r>
            <a:r>
              <a:rPr lang="en-US" dirty="0" smtClean="0">
                <a:solidFill>
                  <a:srgbClr val="FF0000"/>
                </a:solidFill>
              </a:rPr>
              <a:t>we </a:t>
            </a:r>
            <a:r>
              <a:rPr lang="en-US" dirty="0" smtClean="0">
                <a:solidFill>
                  <a:srgbClr val="FF0000"/>
                </a:solidFill>
              </a:rPr>
              <a:t>plan to</a:t>
            </a:r>
            <a:r>
              <a:rPr lang="en-US" dirty="0" smtClean="0">
                <a:solidFill>
                  <a:srgbClr val="FF0000"/>
                </a:solidFill>
              </a:rPr>
              <a:t> continue to work </a:t>
            </a:r>
            <a:r>
              <a:rPr lang="en-US" dirty="0" smtClean="0">
                <a:solidFill>
                  <a:srgbClr val="FF0000"/>
                </a:solidFill>
              </a:rPr>
              <a:t>toward the realization of a dedicated dark photon and dark Higgs program </a:t>
            </a:r>
            <a:r>
              <a:rPr lang="en-US" dirty="0" smtClean="0">
                <a:solidFill>
                  <a:srgbClr val="FF0000"/>
                </a:solidFill>
              </a:rPr>
              <a:t>beyond 2017 at </a:t>
            </a:r>
            <a:r>
              <a:rPr lang="en-US" dirty="0" err="1" smtClean="0">
                <a:solidFill>
                  <a:srgbClr val="FF0000"/>
                </a:solidFill>
              </a:rPr>
              <a:t>Fermilab</a:t>
            </a:r>
            <a:r>
              <a:rPr lang="en-US" dirty="0" smtClean="0">
                <a:solidFill>
                  <a:srgbClr val="FF0000"/>
                </a:solidFill>
              </a:rPr>
              <a:t>, seek additional fund from DOE NP and </a:t>
            </a:r>
            <a:r>
              <a:rPr lang="en-US" dirty="0" smtClean="0">
                <a:solidFill>
                  <a:srgbClr val="FF0000"/>
                </a:solidFill>
              </a:rPr>
              <a:t>HEP</a:t>
            </a:r>
            <a:endParaRPr lang="en-US" dirty="0">
              <a:solidFill>
                <a:srgbClr val="FF0000"/>
              </a:solidFill>
            </a:endParaRPr>
          </a:p>
        </p:txBody>
      </p:sp>
      <p:sp>
        <p:nvSpPr>
          <p:cNvPr id="4" name="Date Placeholder 3"/>
          <p:cNvSpPr>
            <a:spLocks noGrp="1"/>
          </p:cNvSpPr>
          <p:nvPr>
            <p:ph type="dt" sz="half" idx="10"/>
          </p:nvPr>
        </p:nvSpPr>
        <p:spPr/>
        <p:txBody>
          <a:bodyPr/>
          <a:lstStyle/>
          <a:p>
            <a:fld id="{533D88A4-5090-E340-BBCA-1047BB767C57}" type="datetime1">
              <a:rPr lang="en-US" smtClean="0"/>
              <a:t>10/30/16</a:t>
            </a:fld>
            <a:endParaRPr lang="en-US"/>
          </a:p>
        </p:txBody>
      </p:sp>
      <p:sp>
        <p:nvSpPr>
          <p:cNvPr id="5" name="Footer Placeholder 4"/>
          <p:cNvSpPr>
            <a:spLocks noGrp="1"/>
          </p:cNvSpPr>
          <p:nvPr>
            <p:ph type="ftr" sz="quarter" idx="11"/>
          </p:nvPr>
        </p:nvSpPr>
        <p:spPr/>
        <p:txBody>
          <a:bodyPr/>
          <a:lstStyle/>
          <a:p>
            <a:r>
              <a:rPr lang="en-US" smtClean="0"/>
              <a:t>Ming Liu, Dark Photon Search @Fermilab</a:t>
            </a:r>
            <a:endParaRPr lang="en-US"/>
          </a:p>
        </p:txBody>
      </p:sp>
      <p:sp>
        <p:nvSpPr>
          <p:cNvPr id="6" name="Slide Number Placeholder 5"/>
          <p:cNvSpPr>
            <a:spLocks noGrp="1"/>
          </p:cNvSpPr>
          <p:nvPr>
            <p:ph type="sldNum" sz="quarter" idx="12"/>
          </p:nvPr>
        </p:nvSpPr>
        <p:spPr/>
        <p:txBody>
          <a:bodyPr/>
          <a:lstStyle/>
          <a:p>
            <a:fld id="{52092342-1793-6B45-8F14-35901F50E55B}" type="slidenum">
              <a:rPr lang="en-US" smtClean="0"/>
              <a:t>9</a:t>
            </a:fld>
            <a:endParaRPr lang="en-US"/>
          </a:p>
        </p:txBody>
      </p:sp>
    </p:spTree>
    <p:extLst>
      <p:ext uri="{BB962C8B-B14F-4D97-AF65-F5344CB8AC3E}">
        <p14:creationId xmlns:p14="http://schemas.microsoft.com/office/powerpoint/2010/main" val="475256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2428</TotalTime>
  <Words>1875</Words>
  <Application>Microsoft Macintosh PowerPoint</Application>
  <PresentationFormat>On-screen Show (4:3)</PresentationFormat>
  <Paragraphs>263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Homework: Dark Photon LDRD/ER Plan</vt:lpstr>
      <vt:lpstr>LDRD Tasks &amp; Schedules </vt:lpstr>
      <vt:lpstr>FY17 Timeline: Hardware Effort</vt:lpstr>
      <vt:lpstr>FY-17 DAQ &amp; Trigger Module V1495 Integration and Commissioning </vt:lpstr>
      <vt:lpstr>FY-17 Trigger Detector Construction &amp; Installation </vt:lpstr>
      <vt:lpstr>SiPM readout and Services</vt:lpstr>
      <vt:lpstr>Updated Sensitivity from the Expected the E906 2017 Trial Run </vt:lpstr>
      <vt:lpstr>FY-17 Plan: Summary</vt:lpstr>
      <vt:lpstr>FY-18+ Plan</vt:lpstr>
      <vt:lpstr>Projected Sensitivity with 2-year Parasitic Run with Polarized Drell-Yan E-1039 Experiment</vt:lpstr>
      <vt:lpstr>If additional fund available in FY17…</vt:lpstr>
      <vt:lpstr>E-1067 Future Upgrade: New Idea 2018 ~ 2025+ </vt:lpstr>
      <vt:lpstr>Displaced Low Mass Dark Photons  with EMCal upgrades </vt:lpstr>
      <vt:lpstr>EMCal from PHENIX/RHIC</vt:lpstr>
      <vt:lpstr>Projected Dark Higgs Sensitivity POT:1.4x1018 (Phase-I)</vt:lpstr>
    </vt:vector>
  </TitlesOfParts>
  <Company>Los Alamos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Photon LDRD/ER Plan</dc:title>
  <dc:creator>Ming Liu (LANL)</dc:creator>
  <cp:lastModifiedBy>Ming Liu (LANL)</cp:lastModifiedBy>
  <cp:revision>132</cp:revision>
  <dcterms:created xsi:type="dcterms:W3CDTF">2016-10-28T16:27:36Z</dcterms:created>
  <dcterms:modified xsi:type="dcterms:W3CDTF">2016-10-30T20:34:42Z</dcterms:modified>
</cp:coreProperties>
</file>