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0" r:id="rId3"/>
    <p:sldId id="263" r:id="rId4"/>
    <p:sldId id="266" r:id="rId5"/>
    <p:sldId id="267" r:id="rId6"/>
    <p:sldId id="259" r:id="rId7"/>
    <p:sldId id="261" r:id="rId8"/>
    <p:sldId id="265" r:id="rId9"/>
    <p:sldId id="269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CC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76EAC-5CF9-4835-BB29-C0CDC054AFFA}" type="datetimeFigureOut">
              <a:rPr lang="en-US" smtClean="0"/>
              <a:t>06/07/18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598E95-CC83-42A6-BAB3-02350234CC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98E95-CC83-42A6-BAB3-02350234CCC5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ABE18-B4B3-4AEA-8E40-906148FF53F7}" type="datetimeFigureOut">
              <a:rPr lang="en-US" smtClean="0"/>
              <a:t>06/07/18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E4D57-9A67-4D0E-B77D-0EFCBB0A09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ABE18-B4B3-4AEA-8E40-906148FF53F7}" type="datetimeFigureOut">
              <a:rPr lang="en-US" smtClean="0"/>
              <a:t>06/07/18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E4D57-9A67-4D0E-B77D-0EFCBB0A09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ABE18-B4B3-4AEA-8E40-906148FF53F7}" type="datetimeFigureOut">
              <a:rPr lang="en-US" smtClean="0"/>
              <a:t>06/07/18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E4D57-9A67-4D0E-B77D-0EFCBB0A09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ABE18-B4B3-4AEA-8E40-906148FF53F7}" type="datetimeFigureOut">
              <a:rPr lang="en-US" smtClean="0"/>
              <a:t>06/07/18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E4D57-9A67-4D0E-B77D-0EFCBB0A09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ABE18-B4B3-4AEA-8E40-906148FF53F7}" type="datetimeFigureOut">
              <a:rPr lang="en-US" smtClean="0"/>
              <a:t>06/07/18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E4D57-9A67-4D0E-B77D-0EFCBB0A09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ABE18-B4B3-4AEA-8E40-906148FF53F7}" type="datetimeFigureOut">
              <a:rPr lang="en-US" smtClean="0"/>
              <a:t>06/07/18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E4D57-9A67-4D0E-B77D-0EFCBB0A09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ABE18-B4B3-4AEA-8E40-906148FF53F7}" type="datetimeFigureOut">
              <a:rPr lang="en-US" smtClean="0"/>
              <a:t>06/07/18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E4D57-9A67-4D0E-B77D-0EFCBB0A09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ABE18-B4B3-4AEA-8E40-906148FF53F7}" type="datetimeFigureOut">
              <a:rPr lang="en-US" smtClean="0"/>
              <a:t>06/07/18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E4D57-9A67-4D0E-B77D-0EFCBB0A09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ABE18-B4B3-4AEA-8E40-906148FF53F7}" type="datetimeFigureOut">
              <a:rPr lang="en-US" smtClean="0"/>
              <a:t>06/07/18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E4D57-9A67-4D0E-B77D-0EFCBB0A09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ABE18-B4B3-4AEA-8E40-906148FF53F7}" type="datetimeFigureOut">
              <a:rPr lang="en-US" smtClean="0"/>
              <a:t>06/07/18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E4D57-9A67-4D0E-B77D-0EFCBB0A09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ABE18-B4B3-4AEA-8E40-906148FF53F7}" type="datetimeFigureOut">
              <a:rPr lang="en-US" smtClean="0"/>
              <a:t>06/07/18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E4D57-9A67-4D0E-B77D-0EFCBB0A09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ABE18-B4B3-4AEA-8E40-906148FF53F7}" type="datetimeFigureOut">
              <a:rPr lang="en-US" smtClean="0"/>
              <a:t>06/07/18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E4D57-9A67-4D0E-B77D-0EFCBB0A09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1066800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PHENIX </a:t>
            </a:r>
            <a:r>
              <a:rPr lang="en-US" sz="3600" dirty="0" err="1" smtClean="0"/>
              <a:t>EmCal</a:t>
            </a:r>
            <a:r>
              <a:rPr lang="en-US" sz="3600" dirty="0" smtClean="0"/>
              <a:t> </a:t>
            </a:r>
            <a:r>
              <a:rPr lang="en-US" sz="3600" dirty="0" err="1" smtClean="0"/>
              <a:t>PbSc</a:t>
            </a:r>
            <a:r>
              <a:rPr lang="en-US" sz="3600" dirty="0" smtClean="0"/>
              <a:t> in </a:t>
            </a:r>
            <a:r>
              <a:rPr lang="en-US" sz="3600" dirty="0" err="1" smtClean="0"/>
              <a:t>SeaQuest</a:t>
            </a:r>
            <a:r>
              <a:rPr lang="en-US" sz="3600" dirty="0" smtClean="0"/>
              <a:t>, FNAL</a:t>
            </a:r>
            <a:endParaRPr lang="en-US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7800" y="5791200"/>
            <a:ext cx="5791200" cy="38100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A. Durum for IHEP group, June 08,2018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"/>
            <a:ext cx="8354297" cy="626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6582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EmCal</a:t>
            </a:r>
            <a:r>
              <a:rPr lang="en-US" sz="3600" dirty="0" smtClean="0"/>
              <a:t> </a:t>
            </a:r>
            <a:r>
              <a:rPr lang="en-US" sz="3600" dirty="0" err="1" smtClean="0"/>
              <a:t>PbSc</a:t>
            </a:r>
            <a:r>
              <a:rPr lang="en-US" sz="3600" dirty="0" smtClean="0"/>
              <a:t> others structure</a:t>
            </a:r>
            <a:endParaRPr lang="en-US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I</a:t>
            </a:r>
            <a:r>
              <a:rPr lang="en-US" sz="2400" dirty="0" smtClean="0"/>
              <a:t>nside sectors </a:t>
            </a:r>
          </a:p>
          <a:p>
            <a:pPr lvl="1"/>
            <a:r>
              <a:rPr lang="en-US" sz="2000" dirty="0" smtClean="0"/>
              <a:t>Alarm system – door ajar, heat, water, smoke detectors</a:t>
            </a:r>
          </a:p>
          <a:p>
            <a:pPr lvl="1"/>
            <a:r>
              <a:rPr lang="en-US" sz="2000" dirty="0" smtClean="0"/>
              <a:t>HV current monitoring system</a:t>
            </a:r>
          </a:p>
          <a:p>
            <a:pPr lvl="1"/>
            <a:r>
              <a:rPr lang="en-US" sz="2000" dirty="0" smtClean="0"/>
              <a:t>LV, HV, Signals cables, </a:t>
            </a:r>
            <a:r>
              <a:rPr lang="en-US" sz="2000" dirty="0" err="1" smtClean="0"/>
              <a:t>Arcnet</a:t>
            </a:r>
            <a:r>
              <a:rPr lang="en-US" sz="2000" dirty="0" smtClean="0"/>
              <a:t> cables to load FPGA</a:t>
            </a:r>
          </a:p>
          <a:p>
            <a:pPr lvl="1"/>
            <a:r>
              <a:rPr lang="en-US" sz="2000" dirty="0" smtClean="0"/>
              <a:t>PMTs</a:t>
            </a:r>
          </a:p>
          <a:p>
            <a:pPr lvl="1"/>
            <a:r>
              <a:rPr lang="en-US" sz="2000" dirty="0" smtClean="0"/>
              <a:t>PMT’s bases – one base for four PMT FEU115M</a:t>
            </a:r>
          </a:p>
          <a:p>
            <a:pPr lvl="1"/>
            <a:r>
              <a:rPr lang="en-US" sz="2000" dirty="0" smtClean="0"/>
              <a:t>FEMs with trigger cards and triggers cables</a:t>
            </a:r>
          </a:p>
          <a:p>
            <a:pPr lvl="1"/>
            <a:r>
              <a:rPr lang="en-US" sz="2000" dirty="0" smtClean="0"/>
              <a:t>Cooling system – fans</a:t>
            </a:r>
          </a:p>
          <a:p>
            <a:pPr lvl="1"/>
            <a:r>
              <a:rPr lang="en-US" sz="2000" dirty="0" smtClean="0"/>
              <a:t>Onboard pin diodes for online monitoring system</a:t>
            </a:r>
          </a:p>
          <a:p>
            <a:pPr marL="514350" indent="-457200"/>
            <a:r>
              <a:rPr lang="en-US" sz="2400" dirty="0" smtClean="0"/>
              <a:t>Outside sectors</a:t>
            </a:r>
          </a:p>
          <a:p>
            <a:pPr marL="914400" lvl="1" indent="-457200"/>
            <a:r>
              <a:rPr lang="en-US" sz="2000" dirty="0" smtClean="0"/>
              <a:t>LV and HV power supply</a:t>
            </a:r>
          </a:p>
          <a:p>
            <a:pPr marL="914400" lvl="1" indent="-457200"/>
            <a:r>
              <a:rPr lang="en-US" sz="2000" dirty="0" smtClean="0"/>
              <a:t>REF FEM for </a:t>
            </a:r>
            <a:r>
              <a:rPr lang="en-US" sz="2000" dirty="0" smtClean="0"/>
              <a:t>online monitoring system</a:t>
            </a:r>
            <a:endParaRPr lang="en-US" sz="2000" dirty="0" smtClean="0"/>
          </a:p>
          <a:p>
            <a:pPr marL="514350" indent="-457200"/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52400"/>
            <a:ext cx="6858000" cy="3918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4114800"/>
            <a:ext cx="3401292" cy="2440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572000"/>
            <a:ext cx="298132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1143000" cy="381000"/>
          </a:xfrm>
          <a:solidFill>
            <a:srgbClr val="FFFFCC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US" sz="3600" dirty="0" smtClean="0"/>
              <a:t>PID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EmCal</a:t>
            </a:r>
            <a:r>
              <a:rPr lang="en-US" dirty="0" smtClean="0"/>
              <a:t> </a:t>
            </a:r>
            <a:r>
              <a:rPr lang="en-US" dirty="0" err="1" smtClean="0"/>
              <a:t>PbSc</a:t>
            </a:r>
            <a:r>
              <a:rPr lang="en-US" dirty="0" smtClean="0"/>
              <a:t> Performance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err="1" smtClean="0"/>
              <a:t>Uncalibrated</a:t>
            </a:r>
            <a:r>
              <a:rPr lang="en-US" sz="3600" dirty="0" smtClean="0"/>
              <a:t> Tower Summary from Run16</a:t>
            </a:r>
            <a:endParaRPr lang="en-US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325880"/>
                <a:gridCol w="1447800"/>
                <a:gridCol w="1371600"/>
                <a:gridCol w="2438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Sector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Not a Hot/</a:t>
                      </a:r>
                    </a:p>
                    <a:p>
                      <a:r>
                        <a:rPr lang="en-US" sz="1800" b="1" dirty="0" smtClean="0"/>
                        <a:t>Dead Tower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Hot/Dead Towers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Next to a Hot/Dead Tower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W0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EmCal</a:t>
            </a:r>
            <a:r>
              <a:rPr lang="en-US" dirty="0" smtClean="0"/>
              <a:t> </a:t>
            </a:r>
            <a:r>
              <a:rPr lang="en-US" dirty="0" err="1" smtClean="0"/>
              <a:t>PbSc</a:t>
            </a:r>
            <a:r>
              <a:rPr lang="en-US" dirty="0" smtClean="0"/>
              <a:t> Performance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Laser Monitoring Data from Run16</a:t>
            </a:r>
            <a:endParaRPr lang="en-US" sz="3600" dirty="0"/>
          </a:p>
        </p:txBody>
      </p:sp>
      <p:pic>
        <p:nvPicPr>
          <p:cNvPr id="6" name="Содержимое 5" descr="EMCalMON_Status_45934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66339" y="1600200"/>
            <a:ext cx="4011321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EmCal</a:t>
            </a:r>
            <a:r>
              <a:rPr lang="en-US" sz="3600" dirty="0" smtClean="0"/>
              <a:t> </a:t>
            </a:r>
            <a:r>
              <a:rPr lang="en-US" sz="3600" dirty="0" err="1" smtClean="0"/>
              <a:t>PbSc</a:t>
            </a:r>
            <a:r>
              <a:rPr lang="en-US" sz="3600" dirty="0" smtClean="0"/>
              <a:t> </a:t>
            </a:r>
            <a:r>
              <a:rPr lang="en-US" sz="3600" dirty="0" err="1" smtClean="0"/>
              <a:t>Uncalibrated</a:t>
            </a:r>
            <a:r>
              <a:rPr lang="en-US" sz="3600" dirty="0" smtClean="0"/>
              <a:t> Tower Summary</a:t>
            </a:r>
            <a:endParaRPr lang="en-US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" name="Picture 5" descr="SteveTra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85788" y="-500063"/>
            <a:ext cx="10315576" cy="7858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7772400" cy="1470025"/>
          </a:xfrm>
        </p:spPr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0" y="1828800"/>
            <a:ext cx="7162800" cy="43434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Which sectors delivered to FNAL?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Current or new electronics?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PMTs or new readout sensors?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Monitoring system – current or new?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How IHEP group can help to run </a:t>
            </a:r>
            <a:r>
              <a:rPr lang="en-US" sz="2400" dirty="0" err="1" smtClean="0">
                <a:solidFill>
                  <a:schemeClr val="tx1"/>
                </a:solidFill>
              </a:rPr>
              <a:t>EmCal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PbSc</a:t>
            </a:r>
            <a:r>
              <a:rPr lang="en-US" sz="2400" dirty="0" smtClean="0">
                <a:solidFill>
                  <a:schemeClr val="tx1"/>
                </a:solidFill>
              </a:rPr>
              <a:t>: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 We look forward to future cooperation, but…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 Due to restriction access on DOE Lab  - r</a:t>
            </a:r>
            <a:r>
              <a:rPr lang="en-US" sz="2000" dirty="0" smtClean="0">
                <a:solidFill>
                  <a:schemeClr val="tx1"/>
                </a:solidFill>
              </a:rPr>
              <a:t>emotely work?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 RMES funds are frozen for US in current situation.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???</a:t>
            </a:r>
          </a:p>
          <a:p>
            <a:pPr lvl="1" algn="l">
              <a:buFont typeface="Arial" pitchFamily="34" charset="0"/>
              <a:buChar char="•"/>
            </a:pPr>
            <a:endParaRPr lang="en-US" sz="16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1216</TotalTime>
  <Words>224</Words>
  <Application>Microsoft Office PowerPoint</Application>
  <PresentationFormat>Экран (4:3)</PresentationFormat>
  <Paragraphs>69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PHENIX EmCal PbSc in SeaQuest, FNAL</vt:lpstr>
      <vt:lpstr>Слайд 2</vt:lpstr>
      <vt:lpstr>Слайд 3</vt:lpstr>
      <vt:lpstr>EmCal PbSc others structure</vt:lpstr>
      <vt:lpstr>PID</vt:lpstr>
      <vt:lpstr>EmCal PbSc Performance Uncalibrated Tower Summary from Run16</vt:lpstr>
      <vt:lpstr>EmCal PbSc Performance Laser Monitoring Data from Run16</vt:lpstr>
      <vt:lpstr>EmCal PbSc Uncalibrated Tower Summary</vt:lpstr>
      <vt:lpstr>Questions</vt:lpstr>
      <vt:lpstr>Слайд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EmCal PbSc in SeaQuest FNAL</dc:title>
  <dc:creator>AD</dc:creator>
  <cp:lastModifiedBy>AD</cp:lastModifiedBy>
  <cp:revision>30</cp:revision>
  <dcterms:created xsi:type="dcterms:W3CDTF">2018-06-07T11:16:13Z</dcterms:created>
  <dcterms:modified xsi:type="dcterms:W3CDTF">2018-06-08T07:32:38Z</dcterms:modified>
</cp:coreProperties>
</file>