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3"/>
    <p:restoredTop sz="94697"/>
  </p:normalViewPr>
  <p:slideViewPr>
    <p:cSldViewPr snapToGrid="0" snapToObjects="1">
      <p:cViewPr varScale="1">
        <p:scale>
          <a:sx n="114" d="100"/>
          <a:sy n="114" d="100"/>
        </p:scale>
        <p:origin x="17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1T20:39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72F1-E0EF-8D40-B52D-650A988C9AC8}" type="datetimeFigureOut">
              <a:rPr lang="en-US" smtClean="0"/>
              <a:t>9/24/22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16FFD-BA2D-C749-AB29-311EDDA8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8341-A8B9-5C30-C880-BB7602B4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0A33E-132E-16E7-78E2-416C3330F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1B93-8FE3-A9F3-4D34-C88DE93C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0BD-E245-C54A-AE52-88F3962E6156}" type="datetime1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0B32A-E761-E50E-1152-2D8C2195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5E89-63A3-A222-9577-1EDFF2B5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7BCA-C51F-6FF0-9C9A-77893401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29A7A-861E-8BAB-8723-47C75159B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4C926-4EBE-C6AA-74C9-92765CA8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AB20-237E-8C4C-9B2B-87B05405630D}" type="datetime1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BD9A7-FD95-5EDD-DC6B-CEA877F8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5BAA-8C3E-6A54-07BD-24E348B1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95AD7-3DFF-2290-DB6C-2BAD0AAAF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CEDB-134E-4946-70E4-4DE8358DF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271C-A3DF-08A3-5EF2-ABB6C219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566F-DF2B-C64F-A5F6-11A94CEF223F}" type="datetime1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AEAD-B5D3-2EE0-9EDD-C355CB62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FF3D-5768-90BB-DA7D-4AE72BE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0767-9AE2-44D3-25B3-EB5FA917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A08-CE5C-25BE-8989-BEC9009E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97EBC-C615-6E7F-B8B7-65390943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3540-374D-054C-B241-68E06ACD9DBA}" type="datetime1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A26D-2DA7-484E-EB53-D2E14571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68A0-70DF-F440-8996-5DDE34AF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031FD-2DFB-56CB-B7DA-AD5B4090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77705-714E-30FB-6C3B-6C4A61A34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192C8-4778-BBAA-E88B-9772F31A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08A2-4257-224F-98FE-0DB5E8623A75}" type="datetime1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C0D66-8704-2E97-5A4F-6984DF7F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31C7C-1716-DD66-97D5-75AE8EF6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ACAA-F58E-B20E-314E-EB54E131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1DA8-343A-0F69-2A09-556B1AEE5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D6527-8DFE-38EB-1686-CF8CF3DBD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BBCFA-F42D-78F4-1986-6EA7DE39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8A79-FBB8-1544-870E-186B7187EC39}" type="datetime1">
              <a:rPr lang="en-US" smtClean="0"/>
              <a:t>9/24/22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F7D71-B968-CB9D-93A5-A446CF09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F1BC8-0951-7D21-E157-0E54F64F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E524-3561-EE13-2789-53EB35C1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7F1C9-F77E-85FF-DCFA-6A4E7483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4FBF2-EA8A-DC68-6E90-BD28AE957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EEC4D-68A6-36CD-621F-BB702DC8B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1A863-BD14-8D1C-13FE-B792E7660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B26E3-AE8E-D443-E350-64582B5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BF4D-CB41-2B4E-94B2-BC97CE4E7167}" type="datetime1">
              <a:rPr lang="en-US" smtClean="0"/>
              <a:t>9/24/22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00A0B-4FAB-7D7A-2D9C-1F0F266E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70BD1-A9A5-FC18-64FF-EC815E63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0716-3202-54ED-D14F-A54E669E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5F052-36C7-1124-40E8-F8720E04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AB85-84AA-3C43-BCD3-D4D7D017EA0C}" type="datetime1">
              <a:rPr lang="en-US" smtClean="0"/>
              <a:t>9/24/22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E54F-A8A0-9D81-61CD-B0A5EDA6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FF9DC-42C6-FC55-818D-9C6953C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8A405-C494-B984-2495-CEE3DA1F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AA2C-FD20-EE41-BC12-FFFC79A50306}" type="datetime1">
              <a:rPr lang="en-US" smtClean="0"/>
              <a:t>9/24/22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B5B64-C555-3331-6059-9954619D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37C06-D4F9-B438-BACE-827FC356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0077-7A84-0B73-5399-789285C0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01AC-607D-492D-A1ED-440E3F6B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AED6B-FEE5-A6C7-5DAA-4A9DE9F1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B7F57-CB5B-A218-9A34-FB253244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A3C-0F2B-A744-9C1E-6EC37CE70017}" type="datetime1">
              <a:rPr lang="en-US" smtClean="0"/>
              <a:t>9/24/22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89C7-F758-14F6-E389-FD081578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4F0D7-3ABD-B4B6-BE84-63CC1664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D61C-D8D1-3992-E896-A88335B3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3455F-2B9E-52BD-418E-C763C91CB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86460-E694-8A2A-3BB7-453D1423C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1AB8B-5F22-A988-BAA3-D943DA8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DE5E-6673-D044-9E1E-E252EBDCABC5}" type="datetime1">
              <a:rPr lang="en-US" smtClean="0"/>
              <a:t>9/24/22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E6586-90C0-A3F0-45F5-13C5D66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49D24-3B33-FCC6-8044-A01D7DFF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A055E-BAC3-4482-64C3-D48C5EF7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D69F-B10F-8C81-02F3-9B28ACAF4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3BAC6-B39A-F83F-D6D1-A886A4AD1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13C5-C406-3C4A-A3A7-8729112552C7}" type="datetime1">
              <a:rPr lang="en-US" smtClean="0"/>
              <a:t>9/24/22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C0C0-6B3D-178F-D5FD-8BAE71ADA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Hubert van Hecke - Los Alamos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3245-2878-AAA3-B041-BECFD1E4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7545-598F-8444-B0E3-B2377202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97DE-C41C-0638-D513-61DAAD815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Panel assembly and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92413-9E72-29DE-CDA6-86A3F9A0B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Hubert van Hecke</a:t>
            </a:r>
          </a:p>
          <a:p>
            <a:r>
              <a:rPr lang="en-US" dirty="0"/>
              <a:t>Los Alamos</a:t>
            </a:r>
          </a:p>
        </p:txBody>
      </p:sp>
    </p:spTree>
    <p:extLst>
      <p:ext uri="{BB962C8B-B14F-4D97-AF65-F5344CB8AC3E}">
        <p14:creationId xmlns:p14="http://schemas.microsoft.com/office/powerpoint/2010/main" val="269071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377F-1BBC-18C1-CCED-4EA63FD9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connectors closer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AB69CF-CDBD-0AC5-E955-0BD541BD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972" y="2373086"/>
            <a:ext cx="1426028" cy="1325563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9D935-DC6B-3D38-4468-6C8253EC4565}"/>
              </a:ext>
            </a:extLst>
          </p:cNvPr>
          <p:cNvSpPr txBox="1"/>
          <p:nvPr/>
        </p:nvSpPr>
        <p:spPr>
          <a:xfrm>
            <a:off x="1016000" y="4619685"/>
            <a:ext cx="437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new holders, vertical bends are gentle, </a:t>
            </a:r>
          </a:p>
          <a:p>
            <a:r>
              <a:rPr lang="en-US" dirty="0"/>
              <a:t>And we can move them closer to the tray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0FD816-607B-3D5B-9678-BFFAC6B4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686" y="1510960"/>
            <a:ext cx="5101709" cy="2984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7AC299-96A0-7E0D-ED47-FCF90E6D824F}"/>
              </a:ext>
            </a:extLst>
          </p:cNvPr>
          <p:cNvSpPr txBox="1"/>
          <p:nvPr/>
        </p:nvSpPr>
        <p:spPr>
          <a:xfrm>
            <a:off x="6542314" y="4746171"/>
            <a:ext cx="385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then there is a bad horizontal bend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3F71E-530B-2475-20BC-27DE12EA3153}"/>
              </a:ext>
            </a:extLst>
          </p:cNvPr>
          <p:cNvSpPr txBox="1"/>
          <p:nvPr/>
        </p:nvSpPr>
        <p:spPr>
          <a:xfrm>
            <a:off x="6542314" y="5115503"/>
            <a:ext cx="395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Modify the last connector holder to give</a:t>
            </a:r>
          </a:p>
          <a:p>
            <a:r>
              <a:rPr lang="en-US" dirty="0"/>
              <a:t>These fibers more room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00863-2B7D-A0C0-2880-6C11D024E5BD}"/>
              </a:ext>
            </a:extLst>
          </p:cNvPr>
          <p:cNvSpPr txBox="1"/>
          <p:nvPr/>
        </p:nvSpPr>
        <p:spPr>
          <a:xfrm>
            <a:off x="6542314" y="5846544"/>
            <a:ext cx="448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connectors can be pushed all the way </a:t>
            </a:r>
          </a:p>
          <a:p>
            <a:r>
              <a:rPr lang="en-US" dirty="0"/>
              <a:t>Against the tray – minimal space used (12 cm)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FD0AB5-047D-9324-7705-9EFA5007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500075"/>
            <a:ext cx="5080000" cy="2984500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10DC755-5DD5-7302-5E82-CF5F17EA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EEBDFCD-1BAE-976E-CE1B-7C1DE44F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8CDD-CEA4-6117-CD3C-20CEE6BF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layer close fit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7DE1B-9F0C-E59D-698F-E87F6C159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141" y="1825625"/>
            <a:ext cx="3647717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DFF0D7-D35C-88CB-0237-71D7B35D1F68}"/>
              </a:ext>
            </a:extLst>
          </p:cNvPr>
          <p:cNvCxnSpPr>
            <a:cxnSpLocks/>
          </p:cNvCxnSpPr>
          <p:nvPr/>
        </p:nvCxnSpPr>
        <p:spPr>
          <a:xfrm>
            <a:off x="8207829" y="3080657"/>
            <a:ext cx="0" cy="197031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7F9E81-3ED2-B8F2-661D-DF632F08F36F}"/>
              </a:ext>
            </a:extLst>
          </p:cNvPr>
          <p:cNvSpPr txBox="1"/>
          <p:nvPr/>
        </p:nvSpPr>
        <p:spPr>
          <a:xfrm>
            <a:off x="8403771" y="397328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cm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9FB4951-A349-1E41-7B2F-E5783412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975D1B-01E3-0B2A-E1C5-93527C27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C5C1-092E-600E-FB56-07EECF87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readout 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5B2E5-DD1C-A27E-58C9-0C6B07EEE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639" y="1456092"/>
            <a:ext cx="4121644" cy="31324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53C64-5255-ACFB-F7DB-71D44349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38" y="319158"/>
            <a:ext cx="3553626" cy="4811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A75294-FB41-7B58-C203-76360467B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182" y="2900285"/>
            <a:ext cx="5168695" cy="3592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20BF2F-BCEC-5334-CEC0-837F896F4A40}"/>
              </a:ext>
            </a:extLst>
          </p:cNvPr>
          <p:cNvSpPr txBox="1"/>
          <p:nvPr/>
        </p:nvSpPr>
        <p:spPr>
          <a:xfrm>
            <a:off x="5681654" y="1367323"/>
            <a:ext cx="18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16 clear fibers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973B50-2C14-F186-4979-4D82C3099BE8}"/>
              </a:ext>
            </a:extLst>
          </p:cNvPr>
          <p:cNvCxnSpPr>
            <a:cxnSpLocks/>
          </p:cNvCxnSpPr>
          <p:nvPr/>
        </p:nvCxnSpPr>
        <p:spPr>
          <a:xfrm flipH="1">
            <a:off x="4909457" y="1456092"/>
            <a:ext cx="685800" cy="234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9EB2F9-E2FD-C1C3-2E2E-BFCAB08C1AE6}"/>
              </a:ext>
            </a:extLst>
          </p:cNvPr>
          <p:cNvCxnSpPr>
            <a:cxnSpLocks/>
          </p:cNvCxnSpPr>
          <p:nvPr/>
        </p:nvCxnSpPr>
        <p:spPr>
          <a:xfrm flipH="1">
            <a:off x="5410200" y="1820903"/>
            <a:ext cx="685800" cy="2345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651611-3491-54A3-48A8-FF89672C809A}"/>
              </a:ext>
            </a:extLst>
          </p:cNvPr>
          <p:cNvSpPr txBox="1"/>
          <p:nvPr/>
        </p:nvSpPr>
        <p:spPr>
          <a:xfrm>
            <a:off x="620486" y="4463143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x 4 mm</a:t>
            </a:r>
          </a:p>
          <a:p>
            <a:r>
              <a:rPr lang="en-US" dirty="0"/>
              <a:t>SIPMs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70B5F4-AF16-29A4-CBE0-40AEFB8689B3}"/>
              </a:ext>
            </a:extLst>
          </p:cNvPr>
          <p:cNvCxnSpPr>
            <a:cxnSpLocks/>
          </p:cNvCxnSpPr>
          <p:nvPr/>
        </p:nvCxnSpPr>
        <p:spPr>
          <a:xfrm flipV="1">
            <a:off x="990600" y="3287486"/>
            <a:ext cx="675365" cy="10776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D60F14-F467-BEA6-635A-A3EA649ABDAC}"/>
              </a:ext>
            </a:extLst>
          </p:cNvPr>
          <p:cNvCxnSpPr>
            <a:cxnSpLocks/>
          </p:cNvCxnSpPr>
          <p:nvPr/>
        </p:nvCxnSpPr>
        <p:spPr>
          <a:xfrm flipV="1">
            <a:off x="1328282" y="3744686"/>
            <a:ext cx="897423" cy="7184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C70AB3-A75D-75FC-1CB7-D2C2D5474546}"/>
              </a:ext>
            </a:extLst>
          </p:cNvPr>
          <p:cNvSpPr txBox="1"/>
          <p:nvPr/>
        </p:nvSpPr>
        <p:spPr>
          <a:xfrm>
            <a:off x="9369877" y="5486400"/>
            <a:ext cx="238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Connector holder block</a:t>
            </a:r>
          </a:p>
          <a:p>
            <a:r>
              <a:rPr lang="en-US" dirty="0"/>
              <a:t>matches PC board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461F6-0D57-F64F-E031-9CD4A302A597}"/>
              </a:ext>
            </a:extLst>
          </p:cNvPr>
          <p:cNvSpPr txBox="1"/>
          <p:nvPr/>
        </p:nvSpPr>
        <p:spPr>
          <a:xfrm>
            <a:off x="990600" y="5486400"/>
            <a:ext cx="196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Design by Arielle Platero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ABD39B-129D-E39A-C54C-8A3C4A6B6F08}"/>
              </a:ext>
            </a:extLst>
          </p:cNvPr>
          <p:cNvCxnSpPr>
            <a:cxnSpLocks/>
          </p:cNvCxnSpPr>
          <p:nvPr/>
        </p:nvCxnSpPr>
        <p:spPr>
          <a:xfrm flipV="1">
            <a:off x="2225705" y="4786308"/>
            <a:ext cx="67006" cy="56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341E597-159F-FBA2-A431-43DFA44C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A18A314-FDFF-EB64-8EF9-6D2DF67E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D1057-8A05-D843-47EC-26A9E2F3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4B2AE-F5AC-BCA6-51F3-647D1C74D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006" y="1346653"/>
            <a:ext cx="584455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BF666-01D4-8150-F487-D5A8DD69E9E6}"/>
              </a:ext>
            </a:extLst>
          </p:cNvPr>
          <p:cNvSpPr txBox="1"/>
          <p:nvPr/>
        </p:nvSpPr>
        <p:spPr>
          <a:xfrm>
            <a:off x="6955971" y="2373086"/>
            <a:ext cx="290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Y-shaped brackets (red) hold </a:t>
            </a:r>
          </a:p>
          <a:p>
            <a:r>
              <a:rPr lang="en-US" dirty="0"/>
              <a:t>pairs of rails (green)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20149-EBD1-91EB-3324-3B668FA09DA3}"/>
              </a:ext>
            </a:extLst>
          </p:cNvPr>
          <p:cNvSpPr txBox="1"/>
          <p:nvPr/>
        </p:nvSpPr>
        <p:spPr>
          <a:xfrm>
            <a:off x="6955971" y="3701815"/>
            <a:ext cx="250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routing, cable trays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C46DA-7FCE-C8CC-930E-D1842714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6A28A-19EB-0E3F-CE80-F8778DA8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84DB-766E-4AC5-1959-C08A9179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8EA1-608C-0CA2-46B6-79063B854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there enough light to read out with 1/2mm fibers?	</a:t>
            </a:r>
          </a:p>
          <a:p>
            <a:pPr lvl="2"/>
            <a:r>
              <a:rPr lang="en-US" dirty="0"/>
              <a:t>Yield down by 4,  probably enough</a:t>
            </a:r>
          </a:p>
          <a:p>
            <a:pPr lvl="2"/>
            <a:r>
              <a:rPr lang="en-US" dirty="0"/>
              <a:t>1/2mm fibers are much more flexible – ease of installation</a:t>
            </a:r>
          </a:p>
          <a:p>
            <a:r>
              <a:rPr lang="en-US" dirty="0"/>
              <a:t>Obtain connectors</a:t>
            </a:r>
          </a:p>
          <a:p>
            <a:pPr lvl="2"/>
            <a:r>
              <a:rPr lang="en-US" dirty="0"/>
              <a:t>Depends on (1)</a:t>
            </a:r>
          </a:p>
          <a:p>
            <a:r>
              <a:rPr lang="en-US" dirty="0"/>
              <a:t>3D print or injection-mold components</a:t>
            </a:r>
          </a:p>
          <a:p>
            <a:pPr lvl="2"/>
            <a:r>
              <a:rPr lang="en-US" dirty="0"/>
              <a:t>Quantities are small (48 for some, 144 for others) for this prototype</a:t>
            </a:r>
          </a:p>
          <a:p>
            <a:pPr lvl="2"/>
            <a:r>
              <a:rPr lang="en-US" dirty="0"/>
              <a:t>Printing can keep up with assembly</a:t>
            </a:r>
          </a:p>
          <a:p>
            <a:r>
              <a:rPr lang="en-US" dirty="0"/>
              <a:t>Go from       to </a:t>
            </a:r>
          </a:p>
          <a:p>
            <a:pPr lvl="2"/>
            <a:r>
              <a:rPr lang="en-US" dirty="0"/>
              <a:t>Needed for the 1-meter version</a:t>
            </a:r>
          </a:p>
          <a:p>
            <a:pPr lvl="2"/>
            <a:r>
              <a:rPr lang="en-US" dirty="0"/>
              <a:t>Simplify construction</a:t>
            </a:r>
          </a:p>
          <a:p>
            <a:endParaRPr lang="en-US" dirty="0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2E1B997B-72DF-3520-E2CC-2B74F20ADC98}"/>
              </a:ext>
            </a:extLst>
          </p:cNvPr>
          <p:cNvSpPr/>
          <p:nvPr/>
        </p:nvSpPr>
        <p:spPr>
          <a:xfrm>
            <a:off x="2460173" y="4599902"/>
            <a:ext cx="315685" cy="4075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ED56C280-241E-1F32-57AC-33235562D6E5}"/>
              </a:ext>
            </a:extLst>
          </p:cNvPr>
          <p:cNvSpPr/>
          <p:nvPr/>
        </p:nvSpPr>
        <p:spPr>
          <a:xfrm>
            <a:off x="3314701" y="4654323"/>
            <a:ext cx="582386" cy="363989"/>
          </a:xfrm>
          <a:prstGeom prst="parallelogram">
            <a:avLst>
              <a:gd name="adj" fmla="val 3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1058E-6789-5B9A-F8CB-2B99A893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Hubert van Hecke - Los Alamos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DF6E-C78B-D925-4B0E-1154769E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1E2D-CCCE-95A7-5C13-53A85198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E3AAD-0F12-C964-7FDA-EF6756186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6506" y="3342084"/>
            <a:ext cx="2477294" cy="2477294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DB13-0EAD-850C-69CE-74333CEF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3EA8A-7481-A8DC-EFBF-0C07BC81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1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6B2D-AD52-B003-BF12-C57F149C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D8FB77-24C3-DC25-77A1-75E010E1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4" y="206828"/>
            <a:ext cx="4761734" cy="6348979"/>
          </a:xfr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2FC3F165-7C41-3CBB-F0DF-042338C58641}"/>
              </a:ext>
            </a:extLst>
          </p:cNvPr>
          <p:cNvSpPr/>
          <p:nvPr/>
        </p:nvSpPr>
        <p:spPr>
          <a:xfrm>
            <a:off x="5363553" y="2590801"/>
            <a:ext cx="1197428" cy="1143000"/>
          </a:xfrm>
          <a:prstGeom prst="donut">
            <a:avLst>
              <a:gd name="adj" fmla="val 3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8F432-412C-F0A7-7712-6341A91D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13873" y="4979721"/>
            <a:ext cx="3430814" cy="1513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500C4-713B-3BE5-D827-A97359574D72}"/>
              </a:ext>
            </a:extLst>
          </p:cNvPr>
          <p:cNvSpPr txBox="1"/>
          <p:nvPr/>
        </p:nvSpPr>
        <p:spPr>
          <a:xfrm>
            <a:off x="838200" y="4234543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 point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1B288BF-C628-FA33-E094-6649D236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C0BB18-E9E1-37FC-8E32-99E21335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1B22-B3F6-EA8F-39F2-D1F1FDD7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Ease of construction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E979B-5712-FA0C-001D-897C5D8F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81D4B-8D75-A5A5-CD11-9012FBF3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17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35ADC0A-6832-3C27-1B86-C340F2BC9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397" y="1277517"/>
            <a:ext cx="6207209" cy="4351338"/>
          </a:xfr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2FBF9DA7-2E26-0E08-667F-BF2CC7A83E5A}"/>
              </a:ext>
            </a:extLst>
          </p:cNvPr>
          <p:cNvSpPr/>
          <p:nvPr/>
        </p:nvSpPr>
        <p:spPr>
          <a:xfrm>
            <a:off x="8153400" y="4845229"/>
            <a:ext cx="315685" cy="4075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402ECC6-D245-C600-8A44-35A6FDC0DCE2}"/>
              </a:ext>
            </a:extLst>
          </p:cNvPr>
          <p:cNvSpPr/>
          <p:nvPr/>
        </p:nvSpPr>
        <p:spPr>
          <a:xfrm>
            <a:off x="8020049" y="5446619"/>
            <a:ext cx="582386" cy="363989"/>
          </a:xfrm>
          <a:prstGeom prst="parallelogram">
            <a:avLst>
              <a:gd name="adj" fmla="val 3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CAE9D-B173-CB44-E916-523F4E5F939A}"/>
              </a:ext>
            </a:extLst>
          </p:cNvPr>
          <p:cNvSpPr txBox="1"/>
          <p:nvPr/>
        </p:nvSpPr>
        <p:spPr>
          <a:xfrm>
            <a:off x="8738398" y="4883421"/>
            <a:ext cx="159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fibers, &gt;5mm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B417C-AC30-E480-F600-CBEF8195DE0C}"/>
              </a:ext>
            </a:extLst>
          </p:cNvPr>
          <p:cNvSpPr txBox="1"/>
          <p:nvPr/>
        </p:nvSpPr>
        <p:spPr>
          <a:xfrm>
            <a:off x="8796107" y="5435219"/>
            <a:ext cx="153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fibers &lt;5mm</a:t>
            </a:r>
          </a:p>
        </p:txBody>
      </p:sp>
    </p:spTree>
    <p:extLst>
      <p:ext uri="{BB962C8B-B14F-4D97-AF65-F5344CB8AC3E}">
        <p14:creationId xmlns:p14="http://schemas.microsoft.com/office/powerpoint/2010/main" val="225536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2B8A-027D-3B8A-BE88-D107D573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8A1-D844-C360-7A33-153B95686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50BD0-ED3E-0265-ABE4-8936BB74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D1384-6F5B-B912-ECF4-B1573FC3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FACA-D4AD-E525-4100-4B4E69DD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cm prototype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D9451-B336-4F6C-D0BB-E0B2F941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936" y="4894030"/>
            <a:ext cx="320222" cy="5769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59263-C240-2F0A-FC3B-D9FAF0BA9117}"/>
              </a:ext>
            </a:extLst>
          </p:cNvPr>
          <p:cNvSpPr txBox="1"/>
          <p:nvPr/>
        </p:nvSpPr>
        <p:spPr>
          <a:xfrm>
            <a:off x="6923315" y="532389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BE9621-4685-CE7F-7CFA-AEFDE774DBF6}"/>
              </a:ext>
            </a:extLst>
          </p:cNvPr>
          <p:cNvSpPr txBox="1"/>
          <p:nvPr/>
        </p:nvSpPr>
        <p:spPr>
          <a:xfrm>
            <a:off x="1328057" y="1926771"/>
            <a:ext cx="429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layers, 2 pairs separated by 5 cm</a:t>
            </a:r>
          </a:p>
          <a:p>
            <a:r>
              <a:rPr lang="en-US" dirty="0"/>
              <a:t>Element size decreases toward center plane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1D29B0-1551-BCFD-8A23-B05669744867}"/>
              </a:ext>
            </a:extLst>
          </p:cNvPr>
          <p:cNvCxnSpPr>
            <a:cxnSpLocks/>
          </p:cNvCxnSpPr>
          <p:nvPr/>
        </p:nvCxnSpPr>
        <p:spPr>
          <a:xfrm>
            <a:off x="10265229" y="3135086"/>
            <a:ext cx="0" cy="198120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08F928-6BA3-7DDF-5AEA-66FC3E29A9EB}"/>
              </a:ext>
            </a:extLst>
          </p:cNvPr>
          <p:cNvSpPr txBox="1"/>
          <p:nvPr/>
        </p:nvSpPr>
        <p:spPr>
          <a:xfrm>
            <a:off x="10265229" y="394102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cm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A6B53A3-2AFC-F4FF-BC44-21779916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EE34D83-1C60-5342-B5F0-5D394410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5A23BB-0EC1-33F9-68A4-F0C2EC8A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04" y="136525"/>
            <a:ext cx="528931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2C741-D1C3-6F18-BF43-BB3C96D4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84" y="1128940"/>
            <a:ext cx="733200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E6C06-6D4E-2AC6-32D3-9839A776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98487"/>
            <a:ext cx="4493316" cy="178127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D0BF83-A175-2BCE-8996-E02A8C84EAAD}"/>
              </a:ext>
            </a:extLst>
          </p:cNvPr>
          <p:cNvCxnSpPr>
            <a:cxnSpLocks/>
          </p:cNvCxnSpPr>
          <p:nvPr/>
        </p:nvCxnSpPr>
        <p:spPr>
          <a:xfrm>
            <a:off x="6335486" y="5127171"/>
            <a:ext cx="0" cy="783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275B77-B31C-9B42-5158-C20FBFC8AF95}"/>
              </a:ext>
            </a:extLst>
          </p:cNvPr>
          <p:cNvCxnSpPr>
            <a:cxnSpLocks/>
          </p:cNvCxnSpPr>
          <p:nvPr/>
        </p:nvCxnSpPr>
        <p:spPr>
          <a:xfrm>
            <a:off x="6716486" y="5127171"/>
            <a:ext cx="1" cy="7837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E5C150-AB72-EEAA-8B8A-F5083332D887}"/>
              </a:ext>
            </a:extLst>
          </p:cNvPr>
          <p:cNvSpPr txBox="1"/>
          <p:nvPr/>
        </p:nvSpPr>
        <p:spPr>
          <a:xfrm>
            <a:off x="6193972" y="5910943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20777-D44D-51B4-1AAB-597F706C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16-bar units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0AC42D6-A2E0-FDD2-3536-139CD7BE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E85120B-0727-B65B-1360-A715DB6E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2292-DB4D-6755-3EBB-503EF6F08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1DB95F-657E-AA7E-4855-3C8EA1A76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72" y="1024732"/>
            <a:ext cx="5080000" cy="2705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5BBFE-AA91-0BFB-B10F-C92CD3AB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2907855"/>
            <a:ext cx="50800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4B6243-AA6B-BA4D-8724-5EAF960C091E}"/>
              </a:ext>
            </a:extLst>
          </p:cNvPr>
          <p:cNvSpPr txBox="1"/>
          <p:nvPr/>
        </p:nvSpPr>
        <p:spPr>
          <a:xfrm>
            <a:off x="5638800" y="1589315"/>
            <a:ext cx="463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Assemble 16 50-cm bars, hold with blue clamps</a:t>
            </a:r>
          </a:p>
          <a:p>
            <a:r>
              <a:rPr lang="en-US" dirty="0"/>
              <a:t>Apply stripes of glue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68809-788B-0D9F-CF9C-6E0EA09420DF}"/>
              </a:ext>
            </a:extLst>
          </p:cNvPr>
          <p:cNvSpPr txBox="1"/>
          <p:nvPr/>
        </p:nvSpPr>
        <p:spPr>
          <a:xfrm>
            <a:off x="3538930" y="4622145"/>
            <a:ext cx="209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 blue clamps</a:t>
            </a:r>
          </a:p>
          <a:p>
            <a:r>
              <a:rPr lang="en-US" dirty="0"/>
              <a:t>Laser-cut into blocks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8231A-870F-14A9-93B7-9B9732D64B7A}"/>
              </a:ext>
            </a:extLst>
          </p:cNvPr>
          <p:cNvSpPr txBox="1"/>
          <p:nvPr/>
        </p:nvSpPr>
        <p:spPr>
          <a:xfrm>
            <a:off x="3538930" y="5523869"/>
            <a:ext cx="212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Enough to construct </a:t>
            </a:r>
          </a:p>
          <a:p>
            <a:r>
              <a:rPr lang="en-US" dirty="0"/>
              <a:t>4 50 x 50 cm layers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BB777F-9020-1BF9-2242-B9F2B98D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F1C2ED-7869-1744-B724-A863CD17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3D2A-E74A-6D6D-FF3F-BC4375F1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tray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A031A-8EDF-9F01-03F0-ACA3AB7F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43" y="362744"/>
            <a:ext cx="6350000" cy="2197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8CE462-6D82-0E96-B6B1-45CBEA44B4F1}"/>
              </a:ext>
            </a:extLst>
          </p:cNvPr>
          <p:cNvSpPr txBox="1"/>
          <p:nvPr/>
        </p:nvSpPr>
        <p:spPr>
          <a:xfrm>
            <a:off x="2057400" y="1776463"/>
            <a:ext cx="36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~50 x 50 cm tray printed in 9 sections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D8278-FC75-439C-E3E5-1360D6541DED}"/>
              </a:ext>
            </a:extLst>
          </p:cNvPr>
          <p:cNvSpPr txBox="1"/>
          <p:nvPr/>
        </p:nvSpPr>
        <p:spPr>
          <a:xfrm>
            <a:off x="9013371" y="4423619"/>
            <a:ext cx="25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Fibers pass under bridges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1DA19D-0534-1C41-F8C1-629EDC83E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0749" y="2567187"/>
            <a:ext cx="6350000" cy="3556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6A955B-5424-2DF0-00A5-ABC2A1E31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743" y="4866026"/>
            <a:ext cx="5080000" cy="1790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09844D-FCC5-862E-3ED0-F94D4FDD2149}"/>
              </a:ext>
            </a:extLst>
          </p:cNvPr>
          <p:cNvSpPr txBox="1"/>
          <p:nvPr/>
        </p:nvSpPr>
        <p:spPr>
          <a:xfrm>
            <a:off x="6400631" y="3113177"/>
            <a:ext cx="328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4mm grooves every 5mm to hold</a:t>
            </a:r>
          </a:p>
          <a:p>
            <a:r>
              <a:rPr lang="en-US" dirty="0"/>
              <a:t>4    1-mm fibers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320788D-FD3C-2810-A3D3-B5C44481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AA6E317-CCB3-374B-EB32-8DD032F8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F088-B6BC-5B2B-CE93-32C9F128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frame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D01F6-CB0F-5F76-F30A-88B29CF1D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228" y="1334861"/>
            <a:ext cx="5080000" cy="1130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16279-B162-1D00-C9EA-F374E824F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57" y="1414235"/>
            <a:ext cx="5080000" cy="3594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CB885-EDC7-E9CF-A60A-02DA568F1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2907392"/>
            <a:ext cx="5080000" cy="3810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4F342C-0BEF-2CC7-97AB-216CE9326A22}"/>
              </a:ext>
            </a:extLst>
          </p:cNvPr>
          <p:cNvCxnSpPr>
            <a:cxnSpLocks/>
          </p:cNvCxnSpPr>
          <p:nvPr/>
        </p:nvCxnSpPr>
        <p:spPr>
          <a:xfrm flipV="1">
            <a:off x="832756" y="4038600"/>
            <a:ext cx="1094015" cy="1882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4D48B9-F2A8-749F-3ED2-D7A1F58DA9EB}"/>
              </a:ext>
            </a:extLst>
          </p:cNvPr>
          <p:cNvCxnSpPr>
            <a:cxnSpLocks/>
          </p:cNvCxnSpPr>
          <p:nvPr/>
        </p:nvCxnSpPr>
        <p:spPr>
          <a:xfrm flipV="1">
            <a:off x="1790702" y="4441371"/>
            <a:ext cx="593269" cy="10797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53C25D-758A-E1F9-D6E8-786266008E6A}"/>
              </a:ext>
            </a:extLst>
          </p:cNvPr>
          <p:cNvSpPr txBox="1"/>
          <p:nvPr/>
        </p:nvSpPr>
        <p:spPr>
          <a:xfrm>
            <a:off x="1390649" y="5521076"/>
            <a:ext cx="361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3mm carbon-fiber-honeycomb sheet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3E54F1-DC0C-572E-0480-1E2E02A3F865}"/>
              </a:ext>
            </a:extLst>
          </p:cNvPr>
          <p:cNvCxnSpPr>
            <a:cxnSpLocks/>
          </p:cNvCxnSpPr>
          <p:nvPr/>
        </p:nvCxnSpPr>
        <p:spPr>
          <a:xfrm flipV="1">
            <a:off x="2683727" y="4441371"/>
            <a:ext cx="396930" cy="670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C878D40-CEB7-B82F-4DA7-B8482338A75D}"/>
              </a:ext>
            </a:extLst>
          </p:cNvPr>
          <p:cNvSpPr txBox="1"/>
          <p:nvPr/>
        </p:nvSpPr>
        <p:spPr>
          <a:xfrm>
            <a:off x="2329785" y="5112016"/>
            <a:ext cx="209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Tray glued to carbon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21B930-4C35-4676-5F93-D4F3FCD9349C}"/>
              </a:ext>
            </a:extLst>
          </p:cNvPr>
          <p:cNvSpPr txBox="1"/>
          <p:nvPr/>
        </p:nvSpPr>
        <p:spPr>
          <a:xfrm>
            <a:off x="540657" y="5954361"/>
            <a:ext cx="235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80-20 Aluminum frame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3D1303-9355-CC78-B269-0A4396A08C52}"/>
              </a:ext>
            </a:extLst>
          </p:cNvPr>
          <p:cNvSpPr txBox="1"/>
          <p:nvPr/>
        </p:nvSpPr>
        <p:spPr>
          <a:xfrm>
            <a:off x="8006594" y="4489226"/>
            <a:ext cx="2021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Carbon honeycomb</a:t>
            </a:r>
          </a:p>
          <a:p>
            <a:r>
              <a:rPr lang="en-US" dirty="0">
                <a:solidFill>
                  <a:schemeClr val="bg1"/>
                </a:solidFill>
              </a:rPr>
              <a:t>Cover sheet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98204BA-5E25-97D0-AF3B-EA04E0DC659F}"/>
                  </a:ext>
                </a:extLst>
              </p14:cNvPr>
              <p14:cNvContentPartPr/>
              <p14:nvPr/>
            </p14:nvContentPartPr>
            <p14:xfrm>
              <a:off x="10028366" y="712529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98204BA-5E25-97D0-AF3B-EA04E0DC65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9366" y="711665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FD3134E4-4B3F-9916-A79D-439400E9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030D96A-5FC2-C768-B97D-37147983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DE54-609B-0345-7BF4-30D436CE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couplers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A6613-AEB4-E167-9D38-573DAACD8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2" y="2314575"/>
            <a:ext cx="5080000" cy="2882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FE8A9-A761-0209-CB90-958A7F6F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99" y="365125"/>
            <a:ext cx="4350659" cy="2286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70E2B-EB6D-DC9B-37C3-0F5DA4552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58" y="3599442"/>
            <a:ext cx="5080000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910ED6-CBA5-BE1D-F6CB-58FB3531CF29}"/>
              </a:ext>
            </a:extLst>
          </p:cNvPr>
          <p:cNvSpPr txBox="1"/>
          <p:nvPr/>
        </p:nvSpPr>
        <p:spPr>
          <a:xfrm>
            <a:off x="838200" y="1817620"/>
            <a:ext cx="355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Fermilab, we saw these couplers: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0BBA0-0FCB-FC63-048D-22870C92D57A}"/>
              </a:ext>
            </a:extLst>
          </p:cNvPr>
          <p:cNvSpPr txBox="1"/>
          <p:nvPr/>
        </p:nvSpPr>
        <p:spPr>
          <a:xfrm>
            <a:off x="838200" y="5410200"/>
            <a:ext cx="189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 1mm  fibers</a:t>
            </a:r>
          </a:p>
          <a:p>
            <a:r>
              <a:rPr lang="en-US" dirty="0"/>
              <a:t>35 mm wide (&lt;50)</a:t>
            </a:r>
          </a:p>
          <a:p>
            <a:r>
              <a:rPr lang="en-US" dirty="0"/>
              <a:t>Polished 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795B6-01A1-2FD3-098F-F054626038CA}"/>
              </a:ext>
            </a:extLst>
          </p:cNvPr>
          <p:cNvSpPr txBox="1"/>
          <p:nvPr/>
        </p:nvSpPr>
        <p:spPr>
          <a:xfrm>
            <a:off x="7447140" y="2827834"/>
            <a:ext cx="343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Mock them up, and design holders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0A83D-6E35-F61B-386A-80F29555F697}"/>
              </a:ext>
            </a:extLst>
          </p:cNvPr>
          <p:cNvSpPr txBox="1"/>
          <p:nvPr/>
        </p:nvSpPr>
        <p:spPr>
          <a:xfrm>
            <a:off x="6281057" y="1884158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Outgoing fiber side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AC9939-643C-03EE-AD22-9325AEB132B8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268668" y="1330223"/>
            <a:ext cx="895618" cy="55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D732B5-C41B-1D6E-E996-181BA4C271F0}"/>
              </a:ext>
            </a:extLst>
          </p:cNvPr>
          <p:cNvSpPr txBox="1"/>
          <p:nvPr/>
        </p:nvSpPr>
        <p:spPr>
          <a:xfrm>
            <a:off x="10881926" y="476386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WLS</a:t>
            </a:r>
          </a:p>
          <a:p>
            <a:r>
              <a:rPr lang="en-US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BACE9A-4523-CA9E-FDCB-B3FE5BCDBCA3}"/>
              </a:ext>
            </a:extLst>
          </p:cNvPr>
          <p:cNvSpPr txBox="1"/>
          <p:nvPr/>
        </p:nvSpPr>
        <p:spPr>
          <a:xfrm>
            <a:off x="6601497" y="4638230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Clear</a:t>
            </a:r>
          </a:p>
          <a:p>
            <a:r>
              <a:rPr lang="en-US" dirty="0">
                <a:solidFill>
                  <a:schemeClr val="bg1"/>
                </a:solidFill>
              </a:rPr>
              <a:t>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0FB117-8BD0-1E26-F8D3-FAAAC593DB78}"/>
              </a:ext>
            </a:extLst>
          </p:cNvPr>
          <p:cNvSpPr txBox="1"/>
          <p:nvPr/>
        </p:nvSpPr>
        <p:spPr>
          <a:xfrm>
            <a:off x="6826447" y="6148864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Here, all WLS fibers come in on the bottom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8DFB93F-B7D1-8DDD-3B96-C0BF0C47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AB57FA0-898E-1249-43F4-C57E133E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C8E9-D533-F630-826C-2BE47513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last 3 holders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1221B-B2AA-792B-56D8-A36AE3015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605" y="3824401"/>
            <a:ext cx="8216789" cy="16293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DD837-44D5-1732-55B0-8EF71F62FC74}"/>
              </a:ext>
            </a:extLst>
          </p:cNvPr>
          <p:cNvSpPr txBox="1"/>
          <p:nvPr/>
        </p:nvSpPr>
        <p:spPr>
          <a:xfrm>
            <a:off x="703045" y="535616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44D5E-21F9-3AC5-E456-1F884D68B8B3}"/>
              </a:ext>
            </a:extLst>
          </p:cNvPr>
          <p:cNvSpPr txBox="1"/>
          <p:nvPr/>
        </p:nvSpPr>
        <p:spPr>
          <a:xfrm>
            <a:off x="1392038" y="535616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6BCD3-C484-AEB5-2A3D-BAC4D4FF54F7}"/>
              </a:ext>
            </a:extLst>
          </p:cNvPr>
          <p:cNvSpPr txBox="1"/>
          <p:nvPr/>
        </p:nvSpPr>
        <p:spPr>
          <a:xfrm>
            <a:off x="2869040" y="53561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FF9B1-8D14-D14D-F3ED-769A4A92CF7A}"/>
              </a:ext>
            </a:extLst>
          </p:cNvPr>
          <p:cNvSpPr txBox="1"/>
          <p:nvPr/>
        </p:nvSpPr>
        <p:spPr>
          <a:xfrm>
            <a:off x="4284955" y="535616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1E40D-8331-EE7F-B76D-7CE8B8A1FA3A}"/>
              </a:ext>
            </a:extLst>
          </p:cNvPr>
          <p:cNvSpPr txBox="1"/>
          <p:nvPr/>
        </p:nvSpPr>
        <p:spPr>
          <a:xfrm>
            <a:off x="5556439" y="535616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51868-41E1-9CEC-992C-74E9E8B5B387}"/>
              </a:ext>
            </a:extLst>
          </p:cNvPr>
          <p:cNvSpPr txBox="1"/>
          <p:nvPr/>
        </p:nvSpPr>
        <p:spPr>
          <a:xfrm>
            <a:off x="6961132" y="535616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9E570E-ED0D-4127-3078-05888EBAAFA8}"/>
              </a:ext>
            </a:extLst>
          </p:cNvPr>
          <p:cNvSpPr txBox="1"/>
          <p:nvPr/>
        </p:nvSpPr>
        <p:spPr>
          <a:xfrm>
            <a:off x="1987605" y="2090057"/>
            <a:ext cx="3670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Fibers from connectors A, B, C go low</a:t>
            </a:r>
          </a:p>
          <a:p>
            <a:r>
              <a:rPr lang="en-US" dirty="0"/>
              <a:t>Fibers from D, E, F go high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6F40598-DC8E-990F-4021-A7A9CBD4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DA9531A-4CB7-4CE6-AAC0-46FBE902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F62A-DBA5-948D-DD69-A8A2E496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assembly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15F23-1893-5291-8693-41BD21DEB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914" y="188800"/>
            <a:ext cx="5080000" cy="1016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329B5-14E0-9D51-763A-DC387FE4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14" y="1263763"/>
            <a:ext cx="5080000" cy="120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F3DA5F-3A2F-48D6-9DDA-BE97FD1E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914" y="2529226"/>
            <a:ext cx="5080000" cy="1003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5A2D7D-DDD6-306A-75B0-A9269539A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914" y="3591489"/>
            <a:ext cx="5080000" cy="101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EAF1D-1BAE-FBB5-3B9F-37F5A9C3D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914" y="4666452"/>
            <a:ext cx="5080000" cy="1028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1C6887-98F0-3CC5-BF6E-E5906C887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914" y="5754115"/>
            <a:ext cx="5080000" cy="105410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C6B3C86-ACB2-5B7B-F2B7-0FE479B4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Hubert van Hecke - Los Alamos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A4D2DB0-2884-796D-F62A-0BE076DF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7545-598F-8444-B0E3-B23772029F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0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501</Words>
  <Application>Microsoft Macintosh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Panel assembly and plans</vt:lpstr>
      <vt:lpstr>50 cm prototype layout</vt:lpstr>
      <vt:lpstr>16-bar units</vt:lpstr>
      <vt:lpstr>.</vt:lpstr>
      <vt:lpstr>Assembly tray</vt:lpstr>
      <vt:lpstr>Assembly frame</vt:lpstr>
      <vt:lpstr>Fiber couplers</vt:lpstr>
      <vt:lpstr>Modify last 3 holders </vt:lpstr>
      <vt:lpstr>Test assembly</vt:lpstr>
      <vt:lpstr>Moving connectors closer</vt:lpstr>
      <vt:lpstr>4 layer close fit</vt:lpstr>
      <vt:lpstr>On the readout end</vt:lpstr>
      <vt:lpstr>How to install?</vt:lpstr>
      <vt:lpstr>Next</vt:lpstr>
      <vt:lpstr>backup</vt:lpstr>
      <vt:lpstr>PowerPoint Presentation</vt:lpstr>
      <vt:lpstr>Ease of construction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assembly and plans</dc:title>
  <dc:creator>Microsoft Office User</dc:creator>
  <cp:lastModifiedBy>Microsoft Office User</cp:lastModifiedBy>
  <cp:revision>2</cp:revision>
  <dcterms:created xsi:type="dcterms:W3CDTF">2022-09-21T19:26:41Z</dcterms:created>
  <dcterms:modified xsi:type="dcterms:W3CDTF">2022-09-24T21:35:45Z</dcterms:modified>
</cp:coreProperties>
</file>