
<file path=[Content_Types].xml><?xml version="1.0" encoding="utf-8"?>
<Types xmlns="http://schemas.openxmlformats.org/package/2006/content-types">
  <Default Extension="rels" ContentType="application/vnd.openxmlformats-package.relationships+xml"/>
  <Override PartName="/ppt/slideLayouts/slideLayout1.xml" ContentType="application/vnd.openxmlformats-officedocument.presentationml.slideLayout+xml"/>
  <Default Extension="png" ContentType="image/png"/>
  <Override PartName="/ppt/slides/slide11.xml" ContentType="application/vnd.openxmlformats-officedocument.presentationml.slide+xml"/>
  <Default Extension="xml" ContentType="application/xml"/>
  <Override PartName="/ppt/slides/slide9.xml" ContentType="application/vnd.openxmlformats-officedocument.presentationml.slide+xml"/>
  <Default Extension="jpeg" ContentType="image/jpeg"/>
  <Override PartName="/ppt/tableStyles.xml" ContentType="application/vnd.openxmlformats-officedocument.presentationml.tableStyles+xml"/>
  <Override PartName="/ppt/slideLayouts/slideLayout8.xml" ContentType="application/vnd.openxmlformats-officedocument.presentationml.slideLayout+xml"/>
  <Override PartName="/ppt/slides/slide7.xml" ContentType="application/vnd.openxmlformats-officedocument.presentationml.slide+xml"/>
  <Override PartName="/ppt/slideLayouts/slideLayout6.xml" ContentType="application/vnd.openxmlformats-officedocument.presentationml.slideLayout+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3.xml" ContentType="application/vnd.openxmlformats-officedocument.presentationml.slide+xml"/>
  <Override PartName="/ppt/slideLayouts/slideLayout10.xml" ContentType="application/vnd.openxmlformats-officedocument.presentationml.slideLayout+xml"/>
  <Override PartName="/ppt/slides/slide14.xml" ContentType="application/vnd.openxmlformats-officedocument.presentationml.slide+xml"/>
  <Override PartName="/docProps/core.xml" ContentType="application/vnd.openxmlformats-package.core-properties+xml"/>
  <Override PartName="/docProps/app.xml" ContentType="application/vnd.openxmlformats-officedocument.extended-properties+xml"/>
  <Override PartName="/ppt/slideLayouts/slideLayout2.xml" ContentType="application/vnd.openxmlformats-officedocument.presentationml.slideLayout+xml"/>
  <Override PartName="/ppt/slides/slide1.xml" ContentType="application/vnd.openxmlformats-officedocument.presentationml.slide+xml"/>
  <Override PartName="/ppt/slides/slide12.xml" ContentType="application/vnd.openxmlformats-officedocument.presentationml.slide+xml"/>
  <Default Extension="bin" ContentType="application/vnd.openxmlformats-officedocument.presentationml.printerSettings"/>
  <Override PartName="/ppt/slides/slide10.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8.xml" ContentType="application/vnd.openxmlformats-officedocument.presentationml.slide+xml"/>
  <Override PartName="/ppt/presentation.xml" ContentType="application/vnd.openxmlformats-officedocument.presentationml.presentation.main+xml"/>
  <Override PartName="/ppt/slideLayouts/slideLayout7.xml" ContentType="application/vnd.openxmlformats-officedocument.presentationml.slideLayout+xml"/>
  <Override PartName="/ppt/slides/slide6.xml" ContentType="application/vnd.openxmlformats-officedocument.presentationml.slide+xml"/>
  <Override PartName="/ppt/slideLayouts/slideLayout5.xml" ContentType="application/vnd.openxmlformats-officedocument.presentationml.slideLayout+xml"/>
  <Override PartName="/ppt/slides/slide4.xml" ContentType="application/vnd.openxmlformats-officedocument.presentationml.slide+xml"/>
  <Override PartName="/ppt/slideLayouts/slideLayout11.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slideLayouts/slideLayout3.xml" ContentType="application/vnd.openxmlformats-officedocument.presentationml.slideLayout+xml"/>
  <Override PartName="/ppt/slides/slide2.xml" ContentType="application/vnd.openxmlformats-officedocument.presentationml.slide+xml"/>
  <Override PartName="/ppt/slides/slide13.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Lst>
  <p:sldIdLst>
    <p:sldId id="257" r:id="rId2"/>
    <p:sldId id="258" r:id="rId3"/>
    <p:sldId id="259" r:id="rId4"/>
    <p:sldId id="260" r:id="rId5"/>
    <p:sldId id="262" r:id="rId6"/>
    <p:sldId id="261" r:id="rId7"/>
    <p:sldId id="263" r:id="rId8"/>
    <p:sldId id="264" r:id="rId9"/>
    <p:sldId id="266" r:id="rId10"/>
    <p:sldId id="265" r:id="rId11"/>
    <p:sldId id="267" r:id="rId12"/>
    <p:sldId id="268" r:id="rId13"/>
    <p:sldId id="270" r:id="rId14"/>
    <p:sldId id="269" r:id="rId15"/>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p:cViewPr varScale="1">
        <p:scale>
          <a:sx n="145" d="100"/>
          <a:sy n="145" d="100"/>
        </p:scale>
        <p:origin x="-320"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printerSettings" Target="printerSettings/printerSettings1.bin"/><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pPr/>
              <a:t>1/28/13</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pPr/>
              <a:t>1/28/13</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pPr/>
              <a:t>1/28/13</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pPr/>
              <a:t>1/28/13</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pPr/>
              <a:t>1/28/13</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E90ED720-0104-4369-84BC-D37694168613}" type="datetimeFigureOut">
              <a:rPr kumimoji="1" lang="ja-JP" altLang="en-US" smtClean="0"/>
              <a:pPr/>
              <a:t>1/28/13</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E90ED720-0104-4369-84BC-D37694168613}" type="datetimeFigureOut">
              <a:rPr kumimoji="1" lang="ja-JP" altLang="en-US" smtClean="0"/>
              <a:pPr/>
              <a:t>1/28/13</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E90ED720-0104-4369-84BC-D37694168613}" type="datetimeFigureOut">
              <a:rPr kumimoji="1" lang="ja-JP" altLang="en-US" smtClean="0"/>
              <a:pPr/>
              <a:t>1/28/13</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E90ED720-0104-4369-84BC-D37694168613}" type="datetimeFigureOut">
              <a:rPr kumimoji="1" lang="ja-JP" altLang="en-US" smtClean="0"/>
              <a:pPr/>
              <a:t>1/28/13</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E90ED720-0104-4369-84BC-D37694168613}" type="datetimeFigureOut">
              <a:rPr kumimoji="1" lang="ja-JP" altLang="en-US" smtClean="0"/>
              <a:pPr/>
              <a:t>1/28/13</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E90ED720-0104-4369-84BC-D37694168613}" type="datetimeFigureOut">
              <a:rPr kumimoji="1" lang="ja-JP" altLang="en-US" smtClean="0"/>
              <a:pPr/>
              <a:t>1/28/13</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0ED720-0104-4369-84BC-D37694168613}" type="datetimeFigureOut">
              <a:rPr kumimoji="1" lang="ja-JP" altLang="en-US" smtClean="0"/>
              <a:pPr/>
              <a:t>1/28/13</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D8002D-B5B0-4BAC-B1F6-782DDCCE6D9C}" type="slidenum">
              <a:rPr kumimoji="1" lang="ja-JP" altLang="en-US" smtClean="0"/>
              <a:pPr/>
              <a: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 Id="rId3" Type="http://schemas.openxmlformats.org/officeDocument/2006/relationships/image" Target="../media/image5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 Id="rId3"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23529" y="404664"/>
            <a:ext cx="2664296" cy="1877747"/>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4" name="テキスト ボックス 3"/>
          <p:cNvSpPr txBox="1"/>
          <p:nvPr/>
        </p:nvSpPr>
        <p:spPr>
          <a:xfrm>
            <a:off x="539552" y="2317871"/>
            <a:ext cx="2126544" cy="646331"/>
          </a:xfrm>
          <a:prstGeom prst="rect">
            <a:avLst/>
          </a:prstGeom>
          <a:noFill/>
        </p:spPr>
        <p:txBody>
          <a:bodyPr wrap="none" rtlCol="0">
            <a:spAutoFit/>
          </a:bodyPr>
          <a:lstStyle/>
          <a:p>
            <a:r>
              <a:rPr kumimoji="1" lang="en-US" altLang="ja-JP" dirty="0" smtClean="0"/>
              <a:t>18111039</a:t>
            </a:r>
          </a:p>
          <a:p>
            <a:r>
              <a:rPr kumimoji="1" lang="en-US" altLang="ja-JP" dirty="0" smtClean="0"/>
              <a:t>Top surface of B3L12</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419872" y="404664"/>
            <a:ext cx="2260473" cy="1877747"/>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7" name="テキスト ボックス 6"/>
          <p:cNvSpPr txBox="1"/>
          <p:nvPr/>
        </p:nvSpPr>
        <p:spPr>
          <a:xfrm>
            <a:off x="3525576" y="2350621"/>
            <a:ext cx="2126544" cy="646331"/>
          </a:xfrm>
          <a:prstGeom prst="rect">
            <a:avLst/>
          </a:prstGeom>
          <a:noFill/>
        </p:spPr>
        <p:txBody>
          <a:bodyPr wrap="none" rtlCol="0">
            <a:spAutoFit/>
          </a:bodyPr>
          <a:lstStyle/>
          <a:p>
            <a:r>
              <a:rPr kumimoji="1" lang="en-US" altLang="ja-JP" dirty="0" smtClean="0"/>
              <a:t>1811521</a:t>
            </a:r>
          </a:p>
          <a:p>
            <a:r>
              <a:rPr kumimoji="1" lang="en-US" altLang="ja-JP" dirty="0" smtClean="0"/>
              <a:t>Top surface of B3L12</a:t>
            </a: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868144" y="401695"/>
            <a:ext cx="2376264" cy="1866478"/>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9" name="テキスト ボックス 8"/>
          <p:cNvSpPr txBox="1"/>
          <p:nvPr/>
        </p:nvSpPr>
        <p:spPr>
          <a:xfrm>
            <a:off x="5993004" y="2350621"/>
            <a:ext cx="2963760" cy="646331"/>
          </a:xfrm>
          <a:prstGeom prst="rect">
            <a:avLst/>
          </a:prstGeom>
          <a:noFill/>
        </p:spPr>
        <p:txBody>
          <a:bodyPr wrap="none" rtlCol="0">
            <a:spAutoFit/>
          </a:bodyPr>
          <a:lstStyle/>
          <a:p>
            <a:r>
              <a:rPr kumimoji="1" lang="en-US" altLang="ja-JP" dirty="0" smtClean="0"/>
              <a:t>1812511   B3L12</a:t>
            </a:r>
          </a:p>
          <a:p>
            <a:r>
              <a:rPr lang="en-US" altLang="ja-JP" dirty="0" smtClean="0"/>
              <a:t>Tried to blow off, but couldn’t</a:t>
            </a:r>
            <a:endParaRPr kumimoji="1" lang="en-US" altLang="ja-JP" dirty="0" smtClean="0"/>
          </a:p>
        </p:txBody>
      </p:sp>
      <p:pic>
        <p:nvPicPr>
          <p:cNvPr id="1029" name="Picture 5"/>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55049" y="3026585"/>
            <a:ext cx="2056711" cy="2213712"/>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11" name="テキスト ボックス 10"/>
          <p:cNvSpPr txBox="1"/>
          <p:nvPr/>
        </p:nvSpPr>
        <p:spPr>
          <a:xfrm>
            <a:off x="323529" y="5373216"/>
            <a:ext cx="3034933" cy="1200329"/>
          </a:xfrm>
          <a:prstGeom prst="rect">
            <a:avLst/>
          </a:prstGeom>
          <a:noFill/>
        </p:spPr>
        <p:txBody>
          <a:bodyPr wrap="none" rtlCol="0">
            <a:spAutoFit/>
          </a:bodyPr>
          <a:lstStyle/>
          <a:p>
            <a:r>
              <a:rPr kumimoji="1" lang="en-US" altLang="ja-JP" dirty="0" smtClean="0"/>
              <a:t>1812709</a:t>
            </a:r>
          </a:p>
          <a:p>
            <a:r>
              <a:rPr lang="en-US" altLang="ja-JP" dirty="0" err="1" smtClean="0"/>
              <a:t>Insde</a:t>
            </a:r>
            <a:r>
              <a:rPr lang="en-US" altLang="ja-JP" dirty="0" smtClean="0"/>
              <a:t> of tube. B3L15</a:t>
            </a:r>
          </a:p>
          <a:p>
            <a:r>
              <a:rPr kumimoji="1" lang="en-US" altLang="ja-JP" dirty="0" smtClean="0"/>
              <a:t>The dot at the middle is a dust</a:t>
            </a:r>
          </a:p>
          <a:p>
            <a:r>
              <a:rPr lang="en-US" altLang="ja-JP" dirty="0" smtClean="0"/>
              <a:t>See 18112820 and 18112908</a:t>
            </a:r>
            <a:endParaRPr kumimoji="1" lang="en-US" altLang="ja-JP" dirty="0" smtClean="0"/>
          </a:p>
        </p:txBody>
      </p:sp>
      <p:pic>
        <p:nvPicPr>
          <p:cNvPr id="1030" name="Picture 6"/>
          <p:cNvPicPr>
            <a:picLocks noChangeAspect="1" noChangeArrowheads="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988536" y="3004402"/>
            <a:ext cx="4255872" cy="332773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5" name="テキスト ボックス 4"/>
          <p:cNvSpPr txBox="1"/>
          <p:nvPr/>
        </p:nvSpPr>
        <p:spPr>
          <a:xfrm>
            <a:off x="5488873" y="5637904"/>
            <a:ext cx="758541" cy="369332"/>
          </a:xfrm>
          <a:prstGeom prst="rect">
            <a:avLst/>
          </a:prstGeom>
          <a:noFill/>
        </p:spPr>
        <p:txBody>
          <a:bodyPr wrap="none" rtlCol="0">
            <a:spAutoFit/>
          </a:bodyPr>
          <a:lstStyle/>
          <a:p>
            <a:r>
              <a:rPr kumimoji="1" lang="en-US" altLang="ja-JP" b="1" dirty="0" smtClean="0">
                <a:solidFill>
                  <a:srgbClr val="FF0000"/>
                </a:solidFill>
              </a:rPr>
              <a:t>B3L12</a:t>
            </a:r>
            <a:endParaRPr kumimoji="1" lang="ja-JP" altLang="en-US" b="1" dirty="0">
              <a:solidFill>
                <a:srgbClr val="FF0000"/>
              </a:solidFill>
            </a:endParaRPr>
          </a:p>
        </p:txBody>
      </p:sp>
      <p:sp>
        <p:nvSpPr>
          <p:cNvPr id="14" name="テキスト ボックス 13"/>
          <p:cNvSpPr txBox="1"/>
          <p:nvPr/>
        </p:nvSpPr>
        <p:spPr>
          <a:xfrm>
            <a:off x="6948264" y="4653136"/>
            <a:ext cx="763351" cy="369332"/>
          </a:xfrm>
          <a:prstGeom prst="rect">
            <a:avLst/>
          </a:prstGeom>
          <a:noFill/>
        </p:spPr>
        <p:txBody>
          <a:bodyPr wrap="none" rtlCol="0">
            <a:spAutoFit/>
          </a:bodyPr>
          <a:lstStyle/>
          <a:p>
            <a:r>
              <a:rPr kumimoji="1" lang="en-US" altLang="ja-JP" b="1" dirty="0" smtClean="0">
                <a:solidFill>
                  <a:srgbClr val="FF0000"/>
                </a:solidFill>
              </a:rPr>
              <a:t>B3L15</a:t>
            </a:r>
            <a:endParaRPr kumimoji="1" lang="ja-JP" altLang="en-US" b="1" dirty="0">
              <a:solidFill>
                <a:srgbClr val="FF00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86888657"/>
      </p:ext>
    </p:extLst>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1969" y="3160014"/>
            <a:ext cx="3151733" cy="2285802"/>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5" name="テキスト ボックス 4"/>
          <p:cNvSpPr txBox="1"/>
          <p:nvPr/>
        </p:nvSpPr>
        <p:spPr>
          <a:xfrm>
            <a:off x="-36512" y="5435932"/>
            <a:ext cx="3668697" cy="369332"/>
          </a:xfrm>
          <a:prstGeom prst="rect">
            <a:avLst/>
          </a:prstGeom>
          <a:noFill/>
        </p:spPr>
        <p:txBody>
          <a:bodyPr wrap="none" rtlCol="0">
            <a:spAutoFit/>
          </a:bodyPr>
          <a:lstStyle/>
          <a:p>
            <a:r>
              <a:rPr kumimoji="1" lang="en-US" altLang="ja-JP" dirty="0" smtClean="0"/>
              <a:t>RIM6089  19:09(camera)=18:54(EST) </a:t>
            </a:r>
            <a:endParaRPr kumimoji="1" lang="ja-JP" alt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51520" y="194282"/>
            <a:ext cx="2472855" cy="214895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6" name="テキスト ボックス 5"/>
          <p:cNvSpPr txBox="1"/>
          <p:nvPr/>
        </p:nvSpPr>
        <p:spPr>
          <a:xfrm>
            <a:off x="107504" y="2343237"/>
            <a:ext cx="3351559" cy="369332"/>
          </a:xfrm>
          <a:prstGeom prst="rect">
            <a:avLst/>
          </a:prstGeom>
          <a:noFill/>
        </p:spPr>
        <p:txBody>
          <a:bodyPr wrap="none" rtlCol="0">
            <a:spAutoFit/>
          </a:bodyPr>
          <a:lstStyle/>
          <a:p>
            <a:r>
              <a:rPr kumimoji="1" lang="en-US" altLang="ja-JP" dirty="0" smtClean="0"/>
              <a:t>18191451 End of top surface scan</a:t>
            </a:r>
            <a:endParaRPr kumimoji="1" lang="ja-JP" altLang="en-US" dirty="0"/>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141855" y="204546"/>
            <a:ext cx="2669508" cy="1979223"/>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9" name="テキスト ボックス 8"/>
          <p:cNvSpPr txBox="1"/>
          <p:nvPr/>
        </p:nvSpPr>
        <p:spPr>
          <a:xfrm>
            <a:off x="3563888" y="2158571"/>
            <a:ext cx="2247475" cy="923330"/>
          </a:xfrm>
          <a:prstGeom prst="rect">
            <a:avLst/>
          </a:prstGeom>
          <a:noFill/>
        </p:spPr>
        <p:txBody>
          <a:bodyPr wrap="none" rtlCol="0">
            <a:spAutoFit/>
          </a:bodyPr>
          <a:lstStyle/>
          <a:p>
            <a:r>
              <a:rPr kumimoji="1" lang="en-US" altLang="ja-JP" dirty="0" smtClean="0"/>
              <a:t>18191703</a:t>
            </a:r>
          </a:p>
          <a:p>
            <a:r>
              <a:rPr lang="en-US" altLang="ja-JP" dirty="0" smtClean="0"/>
              <a:t>Start of side wall scan</a:t>
            </a:r>
            <a:endParaRPr lang="en-US" altLang="ja-JP" dirty="0"/>
          </a:p>
          <a:p>
            <a:r>
              <a:rPr kumimoji="1" lang="en-US" altLang="ja-JP" dirty="0" smtClean="0"/>
              <a:t>19:17=18:57 (camera)</a:t>
            </a:r>
            <a:endParaRPr kumimoji="1" lang="ja-JP" altLang="en-US" dirty="0"/>
          </a:p>
        </p:txBody>
      </p:sp>
      <p:pic>
        <p:nvPicPr>
          <p:cNvPr id="4100" name="Picture 4"/>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285205" y="204546"/>
            <a:ext cx="2557226" cy="1979223"/>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7" name="テキスト ボックス 6"/>
          <p:cNvSpPr txBox="1"/>
          <p:nvPr/>
        </p:nvSpPr>
        <p:spPr>
          <a:xfrm>
            <a:off x="6660231" y="2329683"/>
            <a:ext cx="1944217" cy="646331"/>
          </a:xfrm>
          <a:prstGeom prst="rect">
            <a:avLst/>
          </a:prstGeom>
          <a:noFill/>
        </p:spPr>
        <p:txBody>
          <a:bodyPr wrap="square" rtlCol="0">
            <a:spAutoFit/>
          </a:bodyPr>
          <a:lstStyle/>
          <a:p>
            <a:r>
              <a:rPr kumimoji="1" lang="en-US" altLang="ja-JP" dirty="0" smtClean="0"/>
              <a:t>Side wall also has t</a:t>
            </a:r>
            <a:r>
              <a:rPr lang="en-US" altLang="ja-JP" dirty="0" smtClean="0"/>
              <a:t>he yellow stuff</a:t>
            </a:r>
            <a:endParaRPr kumimoji="1" lang="ja-JP" altLang="en-US" dirty="0"/>
          </a:p>
        </p:txBody>
      </p:sp>
      <p:pic>
        <p:nvPicPr>
          <p:cNvPr id="4101" name="Picture 5"/>
          <p:cNvPicPr>
            <a:picLocks noChangeAspect="1" noChangeArrowheads="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373702" y="3160825"/>
            <a:ext cx="2724666" cy="2181027"/>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8" name="テキスト ボックス 7"/>
          <p:cNvSpPr txBox="1"/>
          <p:nvPr/>
        </p:nvSpPr>
        <p:spPr>
          <a:xfrm>
            <a:off x="3563888" y="5445816"/>
            <a:ext cx="3289427" cy="369332"/>
          </a:xfrm>
          <a:prstGeom prst="rect">
            <a:avLst/>
          </a:prstGeom>
          <a:noFill/>
        </p:spPr>
        <p:txBody>
          <a:bodyPr wrap="none" rtlCol="0">
            <a:spAutoFit/>
          </a:bodyPr>
          <a:lstStyle/>
          <a:p>
            <a:r>
              <a:rPr kumimoji="1" lang="en-US" altLang="ja-JP" dirty="0" smtClean="0"/>
              <a:t>18192856   19:28=19:08(camera)</a:t>
            </a:r>
            <a:endParaRPr kumimoji="1" lang="ja-JP" altLang="en-US" dirty="0"/>
          </a:p>
        </p:txBody>
      </p:sp>
      <p:pic>
        <p:nvPicPr>
          <p:cNvPr id="14" name="Picture 3"/>
          <p:cNvPicPr>
            <a:picLocks noChangeAspect="1" noChangeArrowheads="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290354" y="3184096"/>
            <a:ext cx="2786856" cy="2157756"/>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10" name="テキスト ボックス 9"/>
          <p:cNvSpPr txBox="1"/>
          <p:nvPr/>
        </p:nvSpPr>
        <p:spPr>
          <a:xfrm>
            <a:off x="395536" y="5852028"/>
            <a:ext cx="8197372" cy="646331"/>
          </a:xfrm>
          <a:prstGeom prst="rect">
            <a:avLst/>
          </a:prstGeom>
          <a:noFill/>
        </p:spPr>
        <p:txBody>
          <a:bodyPr wrap="none" rtlCol="0">
            <a:spAutoFit/>
          </a:bodyPr>
          <a:lstStyle/>
          <a:p>
            <a:r>
              <a:rPr kumimoji="1" lang="en-US" altLang="ja-JP" dirty="0" smtClean="0"/>
              <a:t>Hubert is pointing the place where we saw the strange feature by Machida scope.</a:t>
            </a:r>
          </a:p>
          <a:p>
            <a:r>
              <a:rPr lang="en-US" altLang="ja-JP" dirty="0" smtClean="0"/>
              <a:t>There is something there. RIM6089 and 18192856 was taken at almost the same time</a:t>
            </a:r>
            <a:endParaRPr kumimoji="1" lang="ja-JP" alt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27097402"/>
      </p:ext>
    </p:extLst>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83568" y="647700"/>
            <a:ext cx="4810125" cy="27813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cxnSp>
        <p:nvCxnSpPr>
          <p:cNvPr id="5" name="直線矢印コネクタ 4"/>
          <p:cNvCxnSpPr/>
          <p:nvPr/>
        </p:nvCxnSpPr>
        <p:spPr>
          <a:xfrm>
            <a:off x="5004048" y="548680"/>
            <a:ext cx="0" cy="15121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3419872" y="224413"/>
            <a:ext cx="3657283" cy="369332"/>
          </a:xfrm>
          <a:prstGeom prst="rect">
            <a:avLst/>
          </a:prstGeom>
          <a:noFill/>
        </p:spPr>
        <p:txBody>
          <a:bodyPr wrap="none" rtlCol="0">
            <a:spAutoFit/>
          </a:bodyPr>
          <a:lstStyle/>
          <a:p>
            <a:r>
              <a:rPr kumimoji="1" lang="en-US" altLang="ja-JP" dirty="0" smtClean="0"/>
              <a:t>Place Hubert pointed in the last page</a:t>
            </a:r>
            <a:endParaRPr kumimoji="1" lang="ja-JP" altLang="en-US" dirty="0"/>
          </a:p>
        </p:txBody>
      </p:sp>
      <p:cxnSp>
        <p:nvCxnSpPr>
          <p:cNvPr id="8" name="直線矢印コネクタ 7"/>
          <p:cNvCxnSpPr/>
          <p:nvPr/>
        </p:nvCxnSpPr>
        <p:spPr>
          <a:xfrm>
            <a:off x="1835696" y="404664"/>
            <a:ext cx="0" cy="15121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395536" y="179348"/>
            <a:ext cx="2360198" cy="369332"/>
          </a:xfrm>
          <a:prstGeom prst="rect">
            <a:avLst/>
          </a:prstGeom>
          <a:noFill/>
        </p:spPr>
        <p:txBody>
          <a:bodyPr wrap="none" rtlCol="0">
            <a:spAutoFit/>
          </a:bodyPr>
          <a:lstStyle/>
          <a:p>
            <a:r>
              <a:rPr lang="en-US" altLang="ja-JP" dirty="0" smtClean="0"/>
              <a:t>Stronger spot of yellow</a:t>
            </a:r>
            <a:endParaRPr kumimoji="1" lang="ja-JP" altLang="en-US" dirty="0"/>
          </a:p>
        </p:txBody>
      </p:sp>
      <p:sp>
        <p:nvSpPr>
          <p:cNvPr id="9" name="テキスト ボックス 8"/>
          <p:cNvSpPr txBox="1"/>
          <p:nvPr/>
        </p:nvSpPr>
        <p:spPr>
          <a:xfrm>
            <a:off x="2528220" y="791416"/>
            <a:ext cx="1120820" cy="369332"/>
          </a:xfrm>
          <a:prstGeom prst="rect">
            <a:avLst/>
          </a:prstGeom>
          <a:noFill/>
        </p:spPr>
        <p:txBody>
          <a:bodyPr wrap="none" rtlCol="0">
            <a:spAutoFit/>
          </a:bodyPr>
          <a:lstStyle/>
          <a:p>
            <a:r>
              <a:rPr kumimoji="1" lang="en-US" altLang="ja-JP" b="1" dirty="0" smtClean="0">
                <a:solidFill>
                  <a:srgbClr val="FF0000"/>
                </a:solidFill>
              </a:rPr>
              <a:t>18192938</a:t>
            </a:r>
            <a:endParaRPr kumimoji="1" lang="ja-JP" altLang="en-US" b="1" dirty="0">
              <a:solidFill>
                <a:srgbClr val="FF0000"/>
              </a:solidFill>
            </a:endParaRP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796136" y="791416"/>
            <a:ext cx="2847431" cy="2076252"/>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10" name="テキスト ボックス 9"/>
          <p:cNvSpPr txBox="1"/>
          <p:nvPr/>
        </p:nvSpPr>
        <p:spPr>
          <a:xfrm>
            <a:off x="6588224" y="2911171"/>
            <a:ext cx="1593898" cy="369332"/>
          </a:xfrm>
          <a:prstGeom prst="rect">
            <a:avLst/>
          </a:prstGeom>
          <a:noFill/>
        </p:spPr>
        <p:txBody>
          <a:bodyPr wrap="none" rtlCol="0">
            <a:spAutoFit/>
          </a:bodyPr>
          <a:lstStyle/>
          <a:p>
            <a:r>
              <a:rPr kumimoji="1" lang="en-US" altLang="ja-JP" dirty="0" smtClean="0"/>
              <a:t>Leaking here??</a:t>
            </a:r>
            <a:endParaRPr kumimoji="1" lang="ja-JP" altLang="en-US" dirty="0"/>
          </a:p>
        </p:txBody>
      </p:sp>
      <p:pic>
        <p:nvPicPr>
          <p:cNvPr id="5124" name="Picture 4"/>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39552" y="3501009"/>
            <a:ext cx="3345425" cy="2157611"/>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15" name="テキスト ボックス 14"/>
          <p:cNvSpPr txBox="1"/>
          <p:nvPr/>
        </p:nvSpPr>
        <p:spPr>
          <a:xfrm>
            <a:off x="765498" y="5012289"/>
            <a:ext cx="2218556" cy="646331"/>
          </a:xfrm>
          <a:prstGeom prst="rect">
            <a:avLst/>
          </a:prstGeom>
          <a:noFill/>
        </p:spPr>
        <p:txBody>
          <a:bodyPr wrap="none" rtlCol="0">
            <a:spAutoFit/>
          </a:bodyPr>
          <a:lstStyle/>
          <a:p>
            <a:r>
              <a:rPr kumimoji="1" lang="en-US" altLang="ja-JP" b="1" dirty="0" smtClean="0">
                <a:solidFill>
                  <a:srgbClr val="FFC000"/>
                </a:solidFill>
              </a:rPr>
              <a:t>18193638</a:t>
            </a:r>
          </a:p>
          <a:p>
            <a:r>
              <a:rPr lang="en-US" altLang="ja-JP" b="1" dirty="0" smtClean="0">
                <a:solidFill>
                  <a:srgbClr val="FFC000"/>
                </a:solidFill>
              </a:rPr>
              <a:t>Is the why stuff glue?</a:t>
            </a:r>
            <a:endParaRPr kumimoji="1" lang="ja-JP" altLang="en-US" b="1" dirty="0">
              <a:solidFill>
                <a:srgbClr val="FFC000"/>
              </a:solidFill>
            </a:endParaRPr>
          </a:p>
        </p:txBody>
      </p:sp>
      <p:pic>
        <p:nvPicPr>
          <p:cNvPr id="5125" name="Picture 5"/>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884977" y="3501009"/>
            <a:ext cx="2411448" cy="2157611"/>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296425" y="3501008"/>
            <a:ext cx="2664865" cy="2177739"/>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18" name="テキスト ボックス 17"/>
          <p:cNvSpPr txBox="1"/>
          <p:nvPr/>
        </p:nvSpPr>
        <p:spPr>
          <a:xfrm>
            <a:off x="6588224" y="4988708"/>
            <a:ext cx="2084225" cy="646331"/>
          </a:xfrm>
          <a:prstGeom prst="rect">
            <a:avLst/>
          </a:prstGeom>
          <a:noFill/>
        </p:spPr>
        <p:txBody>
          <a:bodyPr wrap="none" rtlCol="0">
            <a:spAutoFit/>
          </a:bodyPr>
          <a:lstStyle/>
          <a:p>
            <a:r>
              <a:rPr kumimoji="1" lang="en-US" altLang="ja-JP" b="1" dirty="0" smtClean="0">
                <a:solidFill>
                  <a:srgbClr val="FFC000"/>
                </a:solidFill>
              </a:rPr>
              <a:t>18193941</a:t>
            </a:r>
            <a:r>
              <a:rPr lang="ja-JP" altLang="en-US" b="1" dirty="0" smtClean="0">
                <a:solidFill>
                  <a:srgbClr val="FFC000"/>
                </a:solidFill>
              </a:rPr>
              <a:t> </a:t>
            </a:r>
            <a:r>
              <a:rPr lang="en-US" altLang="ja-JP" b="1" dirty="0" smtClean="0">
                <a:solidFill>
                  <a:srgbClr val="FFC000"/>
                </a:solidFill>
              </a:rPr>
              <a:t>near end.</a:t>
            </a:r>
          </a:p>
          <a:p>
            <a:r>
              <a:rPr kumimoji="1" lang="en-US" altLang="ja-JP" b="1" dirty="0" smtClean="0">
                <a:solidFill>
                  <a:srgbClr val="FFC000"/>
                </a:solidFill>
              </a:rPr>
              <a:t>Is there hole?</a:t>
            </a:r>
          </a:p>
        </p:txBody>
      </p:sp>
      <p:pic>
        <p:nvPicPr>
          <p:cNvPr id="5127" name="Picture 7"/>
          <p:cNvPicPr>
            <a:picLocks noChangeAspect="1" noChangeArrowheads="1"/>
          </p:cNvPicPr>
          <p:nvPr/>
        </p:nvPicPr>
        <p:blipFill>
          <a:blip r:embed="rId7"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489586" y="5678747"/>
            <a:ext cx="1919480" cy="980728"/>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12" name="テキスト ボックス 11"/>
          <p:cNvSpPr txBox="1"/>
          <p:nvPr/>
        </p:nvSpPr>
        <p:spPr>
          <a:xfrm>
            <a:off x="3491879" y="5949280"/>
            <a:ext cx="4968553" cy="646331"/>
          </a:xfrm>
          <a:prstGeom prst="rect">
            <a:avLst/>
          </a:prstGeom>
          <a:noFill/>
        </p:spPr>
        <p:txBody>
          <a:bodyPr wrap="square" rtlCol="0">
            <a:spAutoFit/>
          </a:bodyPr>
          <a:lstStyle/>
          <a:p>
            <a:r>
              <a:rPr lang="en-US" altLang="ja-JP" dirty="0" smtClean="0"/>
              <a:t>18194335. End of the side wall scan</a:t>
            </a:r>
          </a:p>
          <a:p>
            <a:r>
              <a:rPr kumimoji="1" lang="en-US" altLang="ja-JP" dirty="0" smtClean="0"/>
              <a:t>19:43(microscope)=19:23(camera)=18:08(EST)</a:t>
            </a:r>
            <a:endParaRPr kumimoji="1" lang="ja-JP" alt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124511"/>
      </p:ext>
    </p:extLst>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95536" y="260648"/>
            <a:ext cx="3362325" cy="265747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4" name="テキスト ボックス 3"/>
          <p:cNvSpPr txBox="1"/>
          <p:nvPr/>
        </p:nvSpPr>
        <p:spPr>
          <a:xfrm>
            <a:off x="4067944" y="267286"/>
            <a:ext cx="4248471" cy="2031325"/>
          </a:xfrm>
          <a:prstGeom prst="rect">
            <a:avLst/>
          </a:prstGeom>
          <a:noFill/>
        </p:spPr>
        <p:txBody>
          <a:bodyPr wrap="square" rtlCol="0">
            <a:spAutoFit/>
          </a:bodyPr>
          <a:lstStyle/>
          <a:p>
            <a:r>
              <a:rPr kumimoji="1" lang="en-US" altLang="ja-JP" dirty="0" smtClean="0"/>
              <a:t>RIM6111  20:09(camera)=18:54 EST</a:t>
            </a:r>
          </a:p>
          <a:p>
            <a:r>
              <a:rPr lang="en-US" altLang="ja-JP" dirty="0" smtClean="0"/>
              <a:t>Hubert had opened up the end of the tube</a:t>
            </a:r>
          </a:p>
          <a:p>
            <a:r>
              <a:rPr kumimoji="1" lang="en-US" altLang="ja-JP" dirty="0" smtClean="0"/>
              <a:t>This is the same B3L12, and this is the side we scanned from slide 5</a:t>
            </a:r>
          </a:p>
          <a:p>
            <a:r>
              <a:rPr lang="en-US" altLang="ja-JP" dirty="0" smtClean="0"/>
              <a:t>The purpose is to look the beginning of the tube where we saw a lot of scratches in the video scope.</a:t>
            </a:r>
            <a:endParaRPr kumimoji="1" lang="ja-JP" altLang="en-US" dirty="0"/>
          </a:p>
        </p:txBody>
      </p:sp>
      <p:pic>
        <p:nvPicPr>
          <p:cNvPr id="6148" name="Picture 4"/>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95536" y="3356992"/>
            <a:ext cx="3528392" cy="258023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43201" y="3384390"/>
            <a:ext cx="3773214" cy="2525438"/>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5" name="テキスト ボックス 4"/>
          <p:cNvSpPr txBox="1"/>
          <p:nvPr/>
        </p:nvSpPr>
        <p:spPr>
          <a:xfrm>
            <a:off x="395537" y="5956618"/>
            <a:ext cx="8352928" cy="646331"/>
          </a:xfrm>
          <a:prstGeom prst="rect">
            <a:avLst/>
          </a:prstGeom>
          <a:noFill/>
        </p:spPr>
        <p:txBody>
          <a:bodyPr wrap="square" rtlCol="0">
            <a:spAutoFit/>
          </a:bodyPr>
          <a:lstStyle/>
          <a:p>
            <a:r>
              <a:rPr kumimoji="1" lang="en-US" altLang="ja-JP" dirty="0" smtClean="0"/>
              <a:t>A lot of scratches can be seen. We now believe that they were made by the video scope itself. The surface is covered by a very soft stuff that can be easily scratched</a:t>
            </a:r>
            <a:endParaRPr kumimoji="1" lang="ja-JP" altLang="en-US" dirty="0"/>
          </a:p>
        </p:txBody>
      </p:sp>
      <p:sp>
        <p:nvSpPr>
          <p:cNvPr id="6" name="テキスト ボックス 5"/>
          <p:cNvSpPr txBox="1"/>
          <p:nvPr/>
        </p:nvSpPr>
        <p:spPr>
          <a:xfrm>
            <a:off x="1038912" y="5595078"/>
            <a:ext cx="1120820" cy="369332"/>
          </a:xfrm>
          <a:prstGeom prst="rect">
            <a:avLst/>
          </a:prstGeom>
          <a:noFill/>
        </p:spPr>
        <p:txBody>
          <a:bodyPr wrap="none" rtlCol="0">
            <a:spAutoFit/>
          </a:bodyPr>
          <a:lstStyle/>
          <a:p>
            <a:r>
              <a:rPr kumimoji="1" lang="en-US" altLang="ja-JP" dirty="0" smtClean="0"/>
              <a:t>18203305</a:t>
            </a:r>
            <a:endParaRPr kumimoji="1" lang="ja-JP" altLang="en-US" dirty="0"/>
          </a:p>
        </p:txBody>
      </p:sp>
      <p:sp>
        <p:nvSpPr>
          <p:cNvPr id="11" name="テキスト ボックス 10"/>
          <p:cNvSpPr txBox="1"/>
          <p:nvPr/>
        </p:nvSpPr>
        <p:spPr>
          <a:xfrm>
            <a:off x="5071359" y="5529638"/>
            <a:ext cx="1120820" cy="369332"/>
          </a:xfrm>
          <a:prstGeom prst="rect">
            <a:avLst/>
          </a:prstGeom>
          <a:noFill/>
        </p:spPr>
        <p:txBody>
          <a:bodyPr wrap="none" rtlCol="0">
            <a:spAutoFit/>
          </a:bodyPr>
          <a:lstStyle/>
          <a:p>
            <a:r>
              <a:rPr kumimoji="1" lang="en-US" altLang="ja-JP" dirty="0" smtClean="0"/>
              <a:t>18203619</a:t>
            </a:r>
            <a:endParaRPr kumimoji="1" lang="ja-JP" alt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75563321"/>
      </p:ext>
    </p:extLst>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20282" y="795674"/>
            <a:ext cx="4061432" cy="273630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4" name="テキスト ボックス 3"/>
          <p:cNvSpPr txBox="1"/>
          <p:nvPr/>
        </p:nvSpPr>
        <p:spPr>
          <a:xfrm>
            <a:off x="626590" y="3532366"/>
            <a:ext cx="3448816" cy="646331"/>
          </a:xfrm>
          <a:prstGeom prst="rect">
            <a:avLst/>
          </a:prstGeom>
          <a:noFill/>
        </p:spPr>
        <p:txBody>
          <a:bodyPr wrap="square" rtlCol="0">
            <a:spAutoFit/>
          </a:bodyPr>
          <a:lstStyle/>
          <a:p>
            <a:r>
              <a:rPr kumimoji="1" lang="en-US" altLang="ja-JP" dirty="0" smtClean="0"/>
              <a:t>18203924…what is these horizontal “black marks”</a:t>
            </a:r>
            <a:endParaRPr kumimoji="1" lang="ja-JP" altLang="en-US" dirty="0"/>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72000" y="795674"/>
            <a:ext cx="3672408" cy="2657142"/>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7" name="テキスト ボックス 6"/>
          <p:cNvSpPr txBox="1"/>
          <p:nvPr/>
        </p:nvSpPr>
        <p:spPr>
          <a:xfrm>
            <a:off x="4683796" y="3681369"/>
            <a:ext cx="3448816" cy="2308324"/>
          </a:xfrm>
          <a:prstGeom prst="rect">
            <a:avLst/>
          </a:prstGeom>
          <a:noFill/>
        </p:spPr>
        <p:txBody>
          <a:bodyPr wrap="square" rtlCol="0">
            <a:spAutoFit/>
          </a:bodyPr>
          <a:lstStyle/>
          <a:p>
            <a:r>
              <a:rPr lang="en-US" altLang="ja-JP" dirty="0" smtClean="0"/>
              <a:t>Actually they are not black.</a:t>
            </a:r>
          </a:p>
          <a:p>
            <a:r>
              <a:rPr lang="en-US" altLang="ja-JP" dirty="0" smtClean="0"/>
              <a:t>They shine. It depends on how the light is reflected. These seems to be Aluminum surface.</a:t>
            </a:r>
          </a:p>
          <a:p>
            <a:endParaRPr lang="en-US" altLang="ja-JP" dirty="0"/>
          </a:p>
          <a:p>
            <a:r>
              <a:rPr lang="en-US" altLang="ja-JP" dirty="0" smtClean="0"/>
              <a:t>20:42 microscope time</a:t>
            </a:r>
          </a:p>
          <a:p>
            <a:r>
              <a:rPr lang="en-US" altLang="ja-JP" dirty="0" smtClean="0"/>
              <a:t>= 20:22 camera time</a:t>
            </a:r>
          </a:p>
          <a:p>
            <a:r>
              <a:rPr lang="en-US" altLang="ja-JP" dirty="0" smtClean="0"/>
              <a:t>= 19:07 EST</a:t>
            </a:r>
            <a:endParaRPr lang="en-US" altLang="ja-JP"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97666945"/>
      </p:ext>
    </p:extLst>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51520" y="764704"/>
            <a:ext cx="3816424" cy="3007181"/>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427984" y="764704"/>
            <a:ext cx="4176464" cy="2986337"/>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5" name="テキスト ボックス 4"/>
          <p:cNvSpPr txBox="1"/>
          <p:nvPr/>
        </p:nvSpPr>
        <p:spPr>
          <a:xfrm>
            <a:off x="503897" y="4005064"/>
            <a:ext cx="8244567" cy="1477328"/>
          </a:xfrm>
          <a:prstGeom prst="rect">
            <a:avLst/>
          </a:prstGeom>
          <a:noFill/>
        </p:spPr>
        <p:txBody>
          <a:bodyPr wrap="square" rtlCol="0">
            <a:spAutoFit/>
          </a:bodyPr>
          <a:lstStyle/>
          <a:p>
            <a:r>
              <a:rPr kumimoji="1" lang="en-US" altLang="ja-JP" dirty="0" smtClean="0"/>
              <a:t>RIM6122  20:26 camera time</a:t>
            </a:r>
          </a:p>
          <a:p>
            <a:r>
              <a:rPr lang="en-US" altLang="ja-JP" dirty="0" smtClean="0"/>
              <a:t>This is after microscope work. I looked into the tube and see something inside.</a:t>
            </a:r>
          </a:p>
          <a:p>
            <a:r>
              <a:rPr kumimoji="1" lang="en-US" altLang="ja-JP" dirty="0" smtClean="0"/>
              <a:t>So I tried to capture by </a:t>
            </a:r>
            <a:r>
              <a:rPr kumimoji="1" lang="en-US" altLang="ja-JP" dirty="0" err="1" smtClean="0"/>
              <a:t>camra</a:t>
            </a:r>
            <a:r>
              <a:rPr kumimoji="1" lang="en-US" altLang="ja-JP" dirty="0" smtClean="0"/>
              <a:t>, in vain.</a:t>
            </a:r>
          </a:p>
          <a:p>
            <a:r>
              <a:rPr lang="en-US" altLang="ja-JP" dirty="0" smtClean="0"/>
              <a:t>Here seems to be a thin yellowish horizontal line and then some object about 5mm from the bend position.  </a:t>
            </a:r>
            <a:endParaRPr kumimoji="1" lang="ja-JP" alt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6522440"/>
      </p:ext>
    </p:extLst>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51520" y="260648"/>
            <a:ext cx="2911760" cy="237626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163281" y="260649"/>
            <a:ext cx="2846096" cy="237626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4" name="テキスト ボックス 3"/>
          <p:cNvSpPr txBox="1"/>
          <p:nvPr/>
        </p:nvSpPr>
        <p:spPr>
          <a:xfrm>
            <a:off x="1012501" y="2651645"/>
            <a:ext cx="1003801" cy="369332"/>
          </a:xfrm>
          <a:prstGeom prst="rect">
            <a:avLst/>
          </a:prstGeom>
          <a:noFill/>
        </p:spPr>
        <p:txBody>
          <a:bodyPr wrap="none" rtlCol="0">
            <a:spAutoFit/>
          </a:bodyPr>
          <a:lstStyle/>
          <a:p>
            <a:r>
              <a:rPr kumimoji="1" lang="en-US" altLang="ja-JP" dirty="0" smtClean="0"/>
              <a:t>1813442</a:t>
            </a:r>
            <a:endParaRPr kumimoji="1" lang="ja-JP" altLang="en-US" dirty="0"/>
          </a:p>
        </p:txBody>
      </p:sp>
      <p:sp>
        <p:nvSpPr>
          <p:cNvPr id="7" name="テキスト ボックス 6"/>
          <p:cNvSpPr txBox="1"/>
          <p:nvPr/>
        </p:nvSpPr>
        <p:spPr>
          <a:xfrm>
            <a:off x="4000247" y="2636912"/>
            <a:ext cx="1003801" cy="369332"/>
          </a:xfrm>
          <a:prstGeom prst="rect">
            <a:avLst/>
          </a:prstGeom>
          <a:noFill/>
        </p:spPr>
        <p:txBody>
          <a:bodyPr wrap="none" rtlCol="0">
            <a:spAutoFit/>
          </a:bodyPr>
          <a:lstStyle/>
          <a:p>
            <a:r>
              <a:rPr kumimoji="1" lang="en-US" altLang="ja-JP" dirty="0" smtClean="0"/>
              <a:t>1813448</a:t>
            </a:r>
            <a:endParaRPr kumimoji="1" lang="ja-JP" altLang="en-US" dirty="0"/>
          </a:p>
        </p:txBody>
      </p:sp>
      <p:sp>
        <p:nvSpPr>
          <p:cNvPr id="8" name="テキスト ボックス 7"/>
          <p:cNvSpPr txBox="1"/>
          <p:nvPr/>
        </p:nvSpPr>
        <p:spPr>
          <a:xfrm>
            <a:off x="6804248" y="2674006"/>
            <a:ext cx="1003801" cy="369332"/>
          </a:xfrm>
          <a:prstGeom prst="rect">
            <a:avLst/>
          </a:prstGeom>
          <a:noFill/>
        </p:spPr>
        <p:txBody>
          <a:bodyPr wrap="none" rtlCol="0">
            <a:spAutoFit/>
          </a:bodyPr>
          <a:lstStyle/>
          <a:p>
            <a:r>
              <a:rPr kumimoji="1" lang="en-US" altLang="ja-JP" dirty="0" smtClean="0"/>
              <a:t>1813619</a:t>
            </a:r>
            <a:endParaRPr kumimoji="1" lang="ja-JP" altLang="en-US" dirty="0"/>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009377" y="276360"/>
            <a:ext cx="3064848" cy="2360552"/>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5" name="テキスト ボックス 4"/>
          <p:cNvSpPr txBox="1"/>
          <p:nvPr/>
        </p:nvSpPr>
        <p:spPr>
          <a:xfrm>
            <a:off x="251520" y="3212976"/>
            <a:ext cx="8822705" cy="1200329"/>
          </a:xfrm>
          <a:prstGeom prst="rect">
            <a:avLst/>
          </a:prstGeom>
          <a:noFill/>
        </p:spPr>
        <p:txBody>
          <a:bodyPr wrap="square" rtlCol="0">
            <a:spAutoFit/>
          </a:bodyPr>
          <a:lstStyle/>
          <a:p>
            <a:r>
              <a:rPr kumimoji="1" lang="en-US" altLang="ja-JP" dirty="0" smtClean="0"/>
              <a:t>It is very easy to make a scratch mark on the surface. </a:t>
            </a:r>
            <a:r>
              <a:rPr lang="en-US" altLang="ja-JP" dirty="0" smtClean="0"/>
              <a:t>To see this Rachid touched the surface by his tool. Then a clear mark was left. We believe that the same thing happened when we see inside of the tube via the video scope at Machida. The many scratches were made by the scope itself when it touched the surface. </a:t>
            </a:r>
            <a:endParaRPr kumimoji="1" lang="ja-JP" altLang="en-US" dirty="0"/>
          </a:p>
        </p:txBody>
      </p:sp>
      <p:pic>
        <p:nvPicPr>
          <p:cNvPr id="2053" name="Picture 5"/>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90972" y="4765793"/>
            <a:ext cx="2708311" cy="1993129"/>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563888" y="4802598"/>
            <a:ext cx="2672885" cy="195632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6" name="テキスト ボックス 5"/>
          <p:cNvSpPr txBox="1"/>
          <p:nvPr/>
        </p:nvSpPr>
        <p:spPr>
          <a:xfrm>
            <a:off x="481939" y="4388530"/>
            <a:ext cx="2064924" cy="369332"/>
          </a:xfrm>
          <a:prstGeom prst="rect">
            <a:avLst/>
          </a:prstGeom>
          <a:noFill/>
        </p:spPr>
        <p:txBody>
          <a:bodyPr wrap="none" rtlCol="0">
            <a:spAutoFit/>
          </a:bodyPr>
          <a:lstStyle/>
          <a:p>
            <a:r>
              <a:rPr kumimoji="1" lang="en-US" altLang="ja-JP" dirty="0" smtClean="0"/>
              <a:t>The scratches </a:t>
            </a:r>
            <a:r>
              <a:rPr lang="en-US" altLang="ja-JP" dirty="0" smtClean="0"/>
              <a:t>inside</a:t>
            </a:r>
            <a:endParaRPr kumimoji="1" lang="ja-JP" altLang="en-US" dirty="0"/>
          </a:p>
        </p:txBody>
      </p:sp>
      <p:sp>
        <p:nvSpPr>
          <p:cNvPr id="14" name="テキスト ボックス 13"/>
          <p:cNvSpPr txBox="1"/>
          <p:nvPr/>
        </p:nvSpPr>
        <p:spPr>
          <a:xfrm>
            <a:off x="6273686" y="4757862"/>
            <a:ext cx="2800539" cy="1754326"/>
          </a:xfrm>
          <a:prstGeom prst="rect">
            <a:avLst/>
          </a:prstGeom>
          <a:noFill/>
        </p:spPr>
        <p:txBody>
          <a:bodyPr wrap="square" rtlCol="0">
            <a:spAutoFit/>
          </a:bodyPr>
          <a:lstStyle/>
          <a:p>
            <a:r>
              <a:rPr lang="en-US" altLang="ja-JP" dirty="0" smtClean="0"/>
              <a:t>This is a different place.</a:t>
            </a:r>
          </a:p>
          <a:p>
            <a:r>
              <a:rPr kumimoji="1" lang="en-US" altLang="ja-JP" dirty="0" smtClean="0"/>
              <a:t>But this is the first time the scope comes here. </a:t>
            </a:r>
            <a:r>
              <a:rPr lang="en-US" altLang="ja-JP" dirty="0" smtClean="0"/>
              <a:t>Most likely there weren’t scratches before the scope comes in.</a:t>
            </a:r>
            <a:endParaRPr kumimoji="1" lang="ja-JP" alt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6369467"/>
      </p:ext>
    </p:extLst>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51520" y="188640"/>
            <a:ext cx="2762250" cy="252412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4" name="テキスト ボックス 3"/>
          <p:cNvSpPr txBox="1"/>
          <p:nvPr/>
        </p:nvSpPr>
        <p:spPr>
          <a:xfrm>
            <a:off x="251520" y="2852936"/>
            <a:ext cx="3088987" cy="646331"/>
          </a:xfrm>
          <a:prstGeom prst="rect">
            <a:avLst/>
          </a:prstGeom>
          <a:noFill/>
        </p:spPr>
        <p:txBody>
          <a:bodyPr wrap="none" rtlCol="0">
            <a:spAutoFit/>
          </a:bodyPr>
          <a:lstStyle/>
          <a:p>
            <a:r>
              <a:rPr kumimoji="1" lang="en-US" altLang="ja-JP" dirty="0" smtClean="0"/>
              <a:t>18141346. This is a dust. It was</a:t>
            </a:r>
          </a:p>
          <a:p>
            <a:r>
              <a:rPr lang="en-US" altLang="ja-JP" dirty="0" smtClean="0"/>
              <a:t>blow-off (1814506) </a:t>
            </a:r>
            <a:endParaRPr kumimoji="1" lang="en-US" altLang="ja-JP" dirty="0" smtClean="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506574" y="216477"/>
            <a:ext cx="2780123" cy="2496288"/>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7" name="テキスト ボックス 6"/>
          <p:cNvSpPr txBox="1"/>
          <p:nvPr/>
        </p:nvSpPr>
        <p:spPr>
          <a:xfrm>
            <a:off x="3504306" y="2826110"/>
            <a:ext cx="3599832" cy="923330"/>
          </a:xfrm>
          <a:prstGeom prst="rect">
            <a:avLst/>
          </a:prstGeom>
          <a:noFill/>
        </p:spPr>
        <p:txBody>
          <a:bodyPr wrap="none" rtlCol="0">
            <a:spAutoFit/>
          </a:bodyPr>
          <a:lstStyle/>
          <a:p>
            <a:r>
              <a:rPr kumimoji="1" lang="en-US" altLang="ja-JP" dirty="0" smtClean="0"/>
              <a:t>18141637. This is out-side surface</a:t>
            </a:r>
          </a:p>
          <a:p>
            <a:r>
              <a:rPr lang="en-US" altLang="ja-JP" dirty="0" smtClean="0"/>
              <a:t>of Al tube sample. It is a finger print.</a:t>
            </a:r>
          </a:p>
          <a:p>
            <a:r>
              <a:rPr lang="en-US" altLang="ja-JP" dirty="0" smtClean="0"/>
              <a:t>No meaning. </a:t>
            </a:r>
            <a:endParaRPr kumimoji="1" lang="en-US" altLang="ja-JP" dirty="0" smtClean="0"/>
          </a:p>
        </p:txBody>
      </p:sp>
      <p:pic>
        <p:nvPicPr>
          <p:cNvPr id="3076" name="Picture 4"/>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39552" y="3893076"/>
            <a:ext cx="3240360" cy="2422087"/>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9" name="テキスト ボックス 8"/>
          <p:cNvSpPr txBox="1"/>
          <p:nvPr/>
        </p:nvSpPr>
        <p:spPr>
          <a:xfrm>
            <a:off x="228930" y="6339788"/>
            <a:ext cx="4003019" cy="369332"/>
          </a:xfrm>
          <a:prstGeom prst="rect">
            <a:avLst/>
          </a:prstGeom>
          <a:noFill/>
        </p:spPr>
        <p:txBody>
          <a:bodyPr wrap="none" rtlCol="0">
            <a:spAutoFit/>
          </a:bodyPr>
          <a:lstStyle/>
          <a:p>
            <a:r>
              <a:rPr kumimoji="1" lang="en-US" altLang="ja-JP" dirty="0" smtClean="0"/>
              <a:t>18141726. Inside of the Al tube of B3L15</a:t>
            </a:r>
          </a:p>
        </p:txBody>
      </p:sp>
      <p:pic>
        <p:nvPicPr>
          <p:cNvPr id="3077" name="Picture 5"/>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860032" y="3893077"/>
            <a:ext cx="3024336" cy="2376808"/>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11" name="テキスト ボックス 10"/>
          <p:cNvSpPr txBox="1"/>
          <p:nvPr/>
        </p:nvSpPr>
        <p:spPr>
          <a:xfrm>
            <a:off x="4572000" y="6257723"/>
            <a:ext cx="4265463" cy="646331"/>
          </a:xfrm>
          <a:prstGeom prst="rect">
            <a:avLst/>
          </a:prstGeom>
          <a:noFill/>
        </p:spPr>
        <p:txBody>
          <a:bodyPr wrap="none" rtlCol="0">
            <a:spAutoFit/>
          </a:bodyPr>
          <a:lstStyle/>
          <a:p>
            <a:r>
              <a:rPr kumimoji="1" lang="en-US" altLang="ja-JP" dirty="0" smtClean="0"/>
              <a:t>18142013. Inside of an Al tube kept outside</a:t>
            </a:r>
          </a:p>
          <a:p>
            <a:r>
              <a:rPr lang="en-US" altLang="ja-JP" dirty="0" smtClean="0"/>
              <a:t>Never exposed to NOVEC</a:t>
            </a:r>
            <a:endParaRPr kumimoji="1" lang="en-US" altLang="ja-JP" dirty="0" smtClean="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93831343"/>
      </p:ext>
    </p:extLst>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テキスト ボックス 3"/>
          <p:cNvSpPr txBox="1"/>
          <p:nvPr/>
        </p:nvSpPr>
        <p:spPr>
          <a:xfrm>
            <a:off x="179512" y="4149080"/>
            <a:ext cx="7632848" cy="2308324"/>
          </a:xfrm>
          <a:prstGeom prst="rect">
            <a:avLst/>
          </a:prstGeom>
          <a:noFill/>
        </p:spPr>
        <p:txBody>
          <a:bodyPr wrap="square" rtlCol="0">
            <a:spAutoFit/>
          </a:bodyPr>
          <a:lstStyle/>
          <a:p>
            <a:r>
              <a:rPr kumimoji="1" lang="en-US" altLang="ja-JP" dirty="0" smtClean="0"/>
              <a:t>The purpose of the 2</a:t>
            </a:r>
            <a:r>
              <a:rPr kumimoji="1" lang="en-US" altLang="ja-JP" baseline="30000" dirty="0" smtClean="0"/>
              <a:t>nd</a:t>
            </a:r>
            <a:r>
              <a:rPr kumimoji="1" lang="en-US" altLang="ja-JP" dirty="0" smtClean="0"/>
              <a:t> round (noon, with Rachid) is to compare the inside of the Al tube in stave and a sample Al tube </a:t>
            </a:r>
            <a:r>
              <a:rPr lang="en-US" altLang="ja-JP" dirty="0" smtClean="0"/>
              <a:t>kept </a:t>
            </a:r>
            <a:r>
              <a:rPr kumimoji="1" lang="en-US" altLang="ja-JP" dirty="0" smtClean="0"/>
              <a:t>outside.</a:t>
            </a:r>
          </a:p>
          <a:p>
            <a:r>
              <a:rPr lang="en-US" altLang="ja-JP" dirty="0" smtClean="0"/>
              <a:t>These pictures and the following pictures are the comparison of the two. The two samples are placed next to each other. Since the height is different, we need to adjust the focus to see the surface of each sample.</a:t>
            </a:r>
          </a:p>
          <a:p>
            <a:r>
              <a:rPr lang="en-US" altLang="ja-JP" dirty="0" smtClean="0"/>
              <a:t>It seems that their surface are similar. Hard to distinguish. Both has some sort of soft coating developed. Oxidation?</a:t>
            </a:r>
            <a:endParaRPr kumimoji="1" lang="en-US" altLang="ja-JP" dirty="0" smtClean="0"/>
          </a:p>
          <a:p>
            <a:endParaRPr kumimoji="1" lang="ja-JP" alt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79512" y="191639"/>
            <a:ext cx="3886200" cy="340042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5" name="テキスト ボックス 4"/>
          <p:cNvSpPr txBox="1"/>
          <p:nvPr/>
        </p:nvSpPr>
        <p:spPr>
          <a:xfrm>
            <a:off x="395536" y="3616626"/>
            <a:ext cx="2605200" cy="369332"/>
          </a:xfrm>
          <a:prstGeom prst="rect">
            <a:avLst/>
          </a:prstGeom>
          <a:noFill/>
        </p:spPr>
        <p:txBody>
          <a:bodyPr wrap="none" rtlCol="0">
            <a:spAutoFit/>
          </a:bodyPr>
          <a:lstStyle/>
          <a:p>
            <a:r>
              <a:rPr kumimoji="1" lang="en-US" altLang="ja-JP" dirty="0" smtClean="0"/>
              <a:t>18141943 (tube in B3L15)</a:t>
            </a:r>
            <a:endParaRPr kumimoji="1" lang="ja-JP" altLang="en-US"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121303" y="191639"/>
            <a:ext cx="4085069" cy="3381377"/>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8" name="テキスト ボックス 7"/>
          <p:cNvSpPr txBox="1"/>
          <p:nvPr/>
        </p:nvSpPr>
        <p:spPr>
          <a:xfrm>
            <a:off x="4860032" y="3634246"/>
            <a:ext cx="3258777" cy="369332"/>
          </a:xfrm>
          <a:prstGeom prst="rect">
            <a:avLst/>
          </a:prstGeom>
          <a:noFill/>
        </p:spPr>
        <p:txBody>
          <a:bodyPr wrap="none" rtlCol="0">
            <a:spAutoFit/>
          </a:bodyPr>
          <a:lstStyle/>
          <a:p>
            <a:r>
              <a:rPr kumimoji="1" lang="en-US" altLang="ja-JP" dirty="0" smtClean="0"/>
              <a:t>18142013  (Al tube kept outside)</a:t>
            </a:r>
            <a:endParaRPr kumimoji="1" lang="ja-JP" alt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07024484"/>
      </p:ext>
    </p:extLst>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675295" y="133151"/>
            <a:ext cx="3119921" cy="2448271"/>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4" name="テキスト ボックス 3"/>
          <p:cNvSpPr txBox="1"/>
          <p:nvPr/>
        </p:nvSpPr>
        <p:spPr>
          <a:xfrm>
            <a:off x="2704114" y="2579743"/>
            <a:ext cx="1032655" cy="369332"/>
          </a:xfrm>
          <a:prstGeom prst="rect">
            <a:avLst/>
          </a:prstGeom>
          <a:noFill/>
        </p:spPr>
        <p:txBody>
          <a:bodyPr wrap="none" rtlCol="0">
            <a:spAutoFit/>
          </a:bodyPr>
          <a:lstStyle/>
          <a:p>
            <a:r>
              <a:rPr kumimoji="1" lang="en-US" altLang="ja-JP" dirty="0" smtClean="0"/>
              <a:t>RIM6072</a:t>
            </a:r>
            <a:endParaRPr kumimoji="1" lang="ja-JP" altLang="en-US" dirty="0"/>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795216" y="133151"/>
            <a:ext cx="3449192" cy="2431752"/>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7" name="テキスト ボックス 6"/>
          <p:cNvSpPr txBox="1"/>
          <p:nvPr/>
        </p:nvSpPr>
        <p:spPr>
          <a:xfrm>
            <a:off x="5779815" y="2581422"/>
            <a:ext cx="1032655" cy="369332"/>
          </a:xfrm>
          <a:prstGeom prst="rect">
            <a:avLst/>
          </a:prstGeom>
          <a:noFill/>
        </p:spPr>
        <p:txBody>
          <a:bodyPr wrap="none" rtlCol="0">
            <a:spAutoFit/>
          </a:bodyPr>
          <a:lstStyle/>
          <a:p>
            <a:r>
              <a:rPr kumimoji="1" lang="en-US" altLang="ja-JP" dirty="0" smtClean="0"/>
              <a:t>RIM6076</a:t>
            </a:r>
            <a:endParaRPr kumimoji="1" lang="ja-JP" altLang="en-US" dirty="0"/>
          </a:p>
        </p:txBody>
      </p:sp>
      <p:pic>
        <p:nvPicPr>
          <p:cNvPr id="6148" name="Picture 4"/>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757298" y="2934987"/>
            <a:ext cx="2924330" cy="234580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9" name="テキスト ボックス 8"/>
          <p:cNvSpPr txBox="1"/>
          <p:nvPr/>
        </p:nvSpPr>
        <p:spPr>
          <a:xfrm>
            <a:off x="2627562" y="5226173"/>
            <a:ext cx="1032655" cy="369332"/>
          </a:xfrm>
          <a:prstGeom prst="rect">
            <a:avLst/>
          </a:prstGeom>
          <a:noFill/>
        </p:spPr>
        <p:txBody>
          <a:bodyPr wrap="none" rtlCol="0">
            <a:spAutoFit/>
          </a:bodyPr>
          <a:lstStyle/>
          <a:p>
            <a:r>
              <a:rPr kumimoji="1" lang="en-US" altLang="ja-JP" dirty="0" smtClean="0"/>
              <a:t>RIM6077</a:t>
            </a:r>
            <a:endParaRPr kumimoji="1" lang="ja-JP" altLang="en-US" dirty="0"/>
          </a:p>
        </p:txBody>
      </p:sp>
      <p:pic>
        <p:nvPicPr>
          <p:cNvPr id="6149" name="Picture 5"/>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039512" y="2949075"/>
            <a:ext cx="2639871" cy="235903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11" name="テキスト ボックス 10"/>
          <p:cNvSpPr txBox="1"/>
          <p:nvPr/>
        </p:nvSpPr>
        <p:spPr>
          <a:xfrm>
            <a:off x="5843119" y="5244746"/>
            <a:ext cx="1032655" cy="369332"/>
          </a:xfrm>
          <a:prstGeom prst="rect">
            <a:avLst/>
          </a:prstGeom>
          <a:noFill/>
        </p:spPr>
        <p:txBody>
          <a:bodyPr wrap="none" rtlCol="0">
            <a:spAutoFit/>
          </a:bodyPr>
          <a:lstStyle/>
          <a:p>
            <a:r>
              <a:rPr kumimoji="1" lang="en-US" altLang="ja-JP" dirty="0" smtClean="0"/>
              <a:t>RIM6078</a:t>
            </a:r>
            <a:endParaRPr kumimoji="1" lang="ja-JP" altLang="en-US" dirty="0"/>
          </a:p>
        </p:txBody>
      </p:sp>
      <p:sp>
        <p:nvSpPr>
          <p:cNvPr id="5" name="テキスト ボックス 4"/>
          <p:cNvSpPr txBox="1"/>
          <p:nvPr/>
        </p:nvSpPr>
        <p:spPr>
          <a:xfrm>
            <a:off x="-7749" y="5626114"/>
            <a:ext cx="9044245" cy="1200329"/>
          </a:xfrm>
          <a:prstGeom prst="rect">
            <a:avLst/>
          </a:prstGeom>
          <a:noFill/>
        </p:spPr>
        <p:txBody>
          <a:bodyPr wrap="square" rtlCol="0">
            <a:spAutoFit/>
          </a:bodyPr>
          <a:lstStyle/>
          <a:p>
            <a:r>
              <a:rPr kumimoji="1" lang="en-US" altLang="ja-JP" dirty="0" smtClean="0"/>
              <a:t>Hubert cut and removed the back carbon sheet (RCC side) of B3L12 and exposed the Al tube.</a:t>
            </a:r>
          </a:p>
          <a:p>
            <a:r>
              <a:rPr lang="en-US" altLang="ja-JP" dirty="0" smtClean="0"/>
              <a:t>This is the region where we see strange structure inside of the tube by Machida scope. There are strange yellow spots here and there. So Hubert and I come to </a:t>
            </a:r>
            <a:r>
              <a:rPr lang="en-US" altLang="ja-JP" dirty="0" err="1" smtClean="0"/>
              <a:t>VTXlab</a:t>
            </a:r>
            <a:r>
              <a:rPr lang="en-US" altLang="ja-JP" dirty="0" smtClean="0"/>
              <a:t> to see those yellow things by the microscope at the lab</a:t>
            </a:r>
            <a:endParaRPr kumimoji="1" lang="ja-JP" alt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46342952"/>
      </p:ext>
    </p:extLst>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23528" y="188640"/>
            <a:ext cx="4038600" cy="338137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4" name="テキスト ボックス 3"/>
          <p:cNvSpPr txBox="1"/>
          <p:nvPr/>
        </p:nvSpPr>
        <p:spPr>
          <a:xfrm>
            <a:off x="467545" y="3628936"/>
            <a:ext cx="3859880" cy="646331"/>
          </a:xfrm>
          <a:prstGeom prst="rect">
            <a:avLst/>
          </a:prstGeom>
          <a:noFill/>
        </p:spPr>
        <p:txBody>
          <a:bodyPr wrap="square" rtlCol="0">
            <a:spAutoFit/>
          </a:bodyPr>
          <a:lstStyle/>
          <a:p>
            <a:r>
              <a:rPr kumimoji="1" lang="en-US" altLang="ja-JP" dirty="0" smtClean="0"/>
              <a:t>18184356   B3L12 top surface</a:t>
            </a:r>
          </a:p>
          <a:p>
            <a:r>
              <a:rPr lang="en-US" altLang="ja-JP" dirty="0" smtClean="0"/>
              <a:t>Start of the scan 2005/05/18 18:43</a:t>
            </a:r>
            <a:endParaRPr kumimoji="1" lang="ja-JP" altLang="en-US" dirty="0"/>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97483" y="268797"/>
            <a:ext cx="4235899" cy="3301217"/>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7" name="テキスト ボックス 6"/>
          <p:cNvSpPr txBox="1"/>
          <p:nvPr/>
        </p:nvSpPr>
        <p:spPr>
          <a:xfrm>
            <a:off x="5569970" y="3667519"/>
            <a:ext cx="2778325" cy="369332"/>
          </a:xfrm>
          <a:prstGeom prst="rect">
            <a:avLst/>
          </a:prstGeom>
          <a:noFill/>
        </p:spPr>
        <p:txBody>
          <a:bodyPr wrap="none" rtlCol="0">
            <a:spAutoFit/>
          </a:bodyPr>
          <a:lstStyle/>
          <a:p>
            <a:r>
              <a:rPr lang="en-US" altLang="ja-JP" dirty="0" smtClean="0"/>
              <a:t>RIM6081. </a:t>
            </a:r>
            <a:r>
              <a:rPr lang="en-US" altLang="ja-JP" dirty="0"/>
              <a:t> </a:t>
            </a:r>
            <a:r>
              <a:rPr lang="en-US" altLang="ja-JP" dirty="0" smtClean="0"/>
              <a:t>2013/1/24 18:23</a:t>
            </a:r>
            <a:endParaRPr kumimoji="1" lang="en-US" altLang="ja-JP" dirty="0" smtClean="0"/>
          </a:p>
        </p:txBody>
      </p:sp>
      <p:sp>
        <p:nvSpPr>
          <p:cNvPr id="5" name="テキスト ボックス 4"/>
          <p:cNvSpPr txBox="1"/>
          <p:nvPr/>
        </p:nvSpPr>
        <p:spPr>
          <a:xfrm>
            <a:off x="971600" y="4653136"/>
            <a:ext cx="7861782" cy="1477328"/>
          </a:xfrm>
          <a:prstGeom prst="rect">
            <a:avLst/>
          </a:prstGeom>
          <a:noFill/>
        </p:spPr>
        <p:txBody>
          <a:bodyPr wrap="square" rtlCol="0">
            <a:spAutoFit/>
          </a:bodyPr>
          <a:lstStyle/>
          <a:p>
            <a:r>
              <a:rPr kumimoji="1" lang="en-US" altLang="ja-JP" dirty="0" smtClean="0"/>
              <a:t>The time stamp date of the microscope is totally screwed up and it is off by 8 year.</a:t>
            </a:r>
          </a:p>
          <a:p>
            <a:r>
              <a:rPr lang="en-US" altLang="ja-JP" dirty="0" smtClean="0"/>
              <a:t>But time of the scope is not so bad and it is similar to that of my camera.</a:t>
            </a:r>
          </a:p>
          <a:p>
            <a:r>
              <a:rPr kumimoji="1" lang="en-US" altLang="ja-JP" dirty="0" smtClean="0"/>
              <a:t>The offset is 20 minutes.</a:t>
            </a:r>
            <a:r>
              <a:rPr kumimoji="1" lang="ja-JP" altLang="en-US" dirty="0" smtClean="0"/>
              <a:t>　</a:t>
            </a:r>
            <a:r>
              <a:rPr kumimoji="1" lang="en-US" altLang="ja-JP" dirty="0" smtClean="0"/>
              <a:t>My camera’s time stamp has </a:t>
            </a:r>
            <a:r>
              <a:rPr lang="en-US" altLang="ja-JP" dirty="0" smtClean="0"/>
              <a:t>offset of 1:15 from the EST.</a:t>
            </a:r>
          </a:p>
          <a:p>
            <a:r>
              <a:rPr kumimoji="1" lang="en-US" altLang="ja-JP" dirty="0" smtClean="0"/>
              <a:t>So 18:23 (my camera) ~ 17:08 (EST)</a:t>
            </a:r>
            <a:r>
              <a:rPr lang="en-US" altLang="ja-JP" dirty="0" smtClean="0"/>
              <a:t>. It seems that both of the microscope’s time and my camera’s time was set to EDT (and then drifted)</a:t>
            </a:r>
            <a:endParaRPr kumimoji="1" lang="en-US" altLang="ja-JP" dirty="0" smtClean="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38036008"/>
      </p:ext>
    </p:extLst>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51520" y="176494"/>
            <a:ext cx="4600575" cy="324802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cxnSp>
        <p:nvCxnSpPr>
          <p:cNvPr id="6" name="直線矢印コネクタ 5"/>
          <p:cNvCxnSpPr/>
          <p:nvPr/>
        </p:nvCxnSpPr>
        <p:spPr>
          <a:xfrm flipV="1">
            <a:off x="611560" y="1628800"/>
            <a:ext cx="4464496" cy="72008"/>
          </a:xfrm>
          <a:prstGeom prst="straightConnector1">
            <a:avLst/>
          </a:prstGeom>
          <a:ln w="25400">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5103809" y="746120"/>
            <a:ext cx="3788672" cy="1477328"/>
          </a:xfrm>
          <a:prstGeom prst="rect">
            <a:avLst/>
          </a:prstGeom>
          <a:noFill/>
        </p:spPr>
        <p:txBody>
          <a:bodyPr wrap="square" rtlCol="0">
            <a:spAutoFit/>
          </a:bodyPr>
          <a:lstStyle/>
          <a:p>
            <a:r>
              <a:rPr kumimoji="1" lang="en-US" altLang="ja-JP" dirty="0" smtClean="0"/>
              <a:t>Scan the top surface of the tube</a:t>
            </a:r>
          </a:p>
          <a:p>
            <a:r>
              <a:rPr lang="en-US" altLang="ja-JP" dirty="0" smtClean="0"/>
              <a:t>This is B3L12</a:t>
            </a:r>
          </a:p>
          <a:p>
            <a:r>
              <a:rPr kumimoji="1" lang="en-US" altLang="ja-JP" dirty="0" smtClean="0"/>
              <a:t>The arrow points to the approximate position </a:t>
            </a:r>
            <a:r>
              <a:rPr lang="en-US" altLang="ja-JP" dirty="0" smtClean="0"/>
              <a:t>where we saw a strange structure inside of the tube. </a:t>
            </a:r>
            <a:endParaRPr kumimoji="1" lang="ja-JP" alt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51520" y="3717032"/>
            <a:ext cx="3187447" cy="2467918"/>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067944" y="3655124"/>
            <a:ext cx="4651226" cy="1921159"/>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8" name="テキスト ボックス 7"/>
          <p:cNvSpPr txBox="1"/>
          <p:nvPr/>
        </p:nvSpPr>
        <p:spPr>
          <a:xfrm>
            <a:off x="3908109" y="5654454"/>
            <a:ext cx="4811061" cy="369332"/>
          </a:xfrm>
          <a:prstGeom prst="rect">
            <a:avLst/>
          </a:prstGeom>
          <a:noFill/>
        </p:spPr>
        <p:txBody>
          <a:bodyPr wrap="none" rtlCol="0">
            <a:spAutoFit/>
          </a:bodyPr>
          <a:lstStyle/>
          <a:p>
            <a:r>
              <a:rPr lang="en-US" altLang="ja-JP" dirty="0" smtClean="0"/>
              <a:t>One can see several spots that has yellowish stuff</a:t>
            </a:r>
            <a:endParaRPr kumimoji="1" lang="ja-JP" alt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8996333"/>
      </p:ext>
    </p:extLst>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331640" y="260648"/>
            <a:ext cx="5472608" cy="1860489"/>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19384" y="2336569"/>
            <a:ext cx="2261891" cy="1801937"/>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819400" y="2368470"/>
            <a:ext cx="2178629" cy="1841178"/>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148064" y="2295231"/>
            <a:ext cx="2014371" cy="1884611"/>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08624" y="4509120"/>
            <a:ext cx="2246031" cy="2033389"/>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581275" y="4481644"/>
            <a:ext cx="2704139" cy="200424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508104" y="4481644"/>
            <a:ext cx="2386005" cy="200424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58386514"/>
      </p:ext>
    </p:extLst>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08581" y="476672"/>
            <a:ext cx="2926670" cy="2217812"/>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203848" y="476672"/>
            <a:ext cx="2736304" cy="218091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940152" y="470679"/>
            <a:ext cx="2906190" cy="2186908"/>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03580" y="3212976"/>
            <a:ext cx="2900268" cy="2452886"/>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203849" y="3212976"/>
            <a:ext cx="2879209" cy="24565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4" name="テキスト ボックス 3"/>
          <p:cNvSpPr txBox="1"/>
          <p:nvPr/>
        </p:nvSpPr>
        <p:spPr>
          <a:xfrm>
            <a:off x="761794" y="5925272"/>
            <a:ext cx="4242893" cy="646331"/>
          </a:xfrm>
          <a:prstGeom prst="rect">
            <a:avLst/>
          </a:prstGeom>
          <a:noFill/>
        </p:spPr>
        <p:txBody>
          <a:bodyPr wrap="none" rtlCol="0">
            <a:spAutoFit/>
          </a:bodyPr>
          <a:lstStyle/>
          <a:p>
            <a:r>
              <a:rPr kumimoji="1" lang="en-US" altLang="ja-JP" dirty="0" smtClean="0"/>
              <a:t>Same stop; different focus (depth)</a:t>
            </a:r>
          </a:p>
          <a:p>
            <a:r>
              <a:rPr lang="en-US" altLang="ja-JP" dirty="0" smtClean="0"/>
              <a:t>Something along the side wall of aluminum</a:t>
            </a:r>
            <a:endParaRPr kumimoji="1" lang="ja-JP" alt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88582473"/>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151</TotalTime>
  <Words>894</Words>
  <Application>Microsoft Macintosh PowerPoint</Application>
  <PresentationFormat>On-screen Show (4:3)</PresentationFormat>
  <Paragraphs>88</Paragraphs>
  <Slides>14</Slides>
  <Notes>0</Notes>
  <HiddenSlides>0</HiddenSlides>
  <MMClips>0</MMClips>
  <ScaleCrop>false</ScaleCrop>
  <HeadingPairs>
    <vt:vector size="4" baseType="variant">
      <vt:variant>
        <vt:lpstr>Design Template</vt:lpstr>
      </vt:variant>
      <vt:variant>
        <vt:i4>1</vt:i4>
      </vt:variant>
      <vt:variant>
        <vt:lpstr>Slide Titles</vt:lpstr>
      </vt:variant>
      <vt:variant>
        <vt:i4>14</vt:i4>
      </vt:variant>
    </vt:vector>
  </HeadingPairs>
  <TitlesOfParts>
    <vt:vector size="15" baseType="lpstr">
      <vt:lpstr>Office テーマ</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Yasuyuki Akiba</dc:creator>
  <cp:lastModifiedBy>Hubert Van Hecke</cp:lastModifiedBy>
  <cp:revision>16</cp:revision>
  <dcterms:created xsi:type="dcterms:W3CDTF">2013-01-28T05:43:16Z</dcterms:created>
  <dcterms:modified xsi:type="dcterms:W3CDTF">2013-01-28T05:44:55Z</dcterms:modified>
</cp:coreProperties>
</file>