
<file path=[Content_Types].xml><?xml version="1.0" encoding="utf-8"?>
<Types xmlns="http://schemas.openxmlformats.org/package/2006/content-types">
  <Override PartName="/ppt/slides/slide18.xml" ContentType="application/vnd.openxmlformats-officedocument.presentationml.slide+xml"/>
  <Override PartName="/ppt/slides/slide9.xml" ContentType="application/vnd.openxmlformats-officedocument.presentationml.slide+xml"/>
  <Override PartName="/ppt/slides/slide14.xml" ContentType="application/vnd.openxmlformats-officedocument.presentationml.slide+xml"/>
  <Override PartName="/ppt/slideLayouts/slideLayout9.xml" ContentType="application/vnd.openxmlformats-officedocument.presentationml.slideLayout+xml"/>
  <Override PartName="/ppt/slideLayouts/slideLayout11.xml" ContentType="application/vnd.openxmlformats-officedocument.presentationml.slideLayout+xml"/>
  <Override PartName="/ppt/slides/slide5.xml" ContentType="application/vnd.openxmlformats-officedocument.presentationml.slide+xml"/>
  <Default Extension="rels" ContentType="application/vnd.openxmlformats-package.relationships+xml"/>
  <Override PartName="/ppt/slides/slide10.xml" ContentType="application/vnd.openxmlformats-officedocument.presentationml.slide+xml"/>
  <Override PartName="/ppt/slideLayouts/slideLayout5.xml" ContentType="application/vnd.openxmlformats-officedocument.presentationml.slideLayout+xml"/>
  <Override PartName="/ppt/notesMasters/notesMaster1.xml" ContentType="application/vnd.openxmlformats-officedocument.presentationml.notesMaster+xml"/>
  <Override PartName="/ppt/slides/slide1.xml" ContentType="application/vnd.openxmlformats-officedocument.presentationml.slide+xml"/>
  <Override PartName="/ppt/slides/slide26.xml" ContentType="application/vnd.openxmlformats-officedocument.presentationml.slide+xml"/>
  <Override PartName="/ppt/handoutMasters/handoutMaster1.xml" ContentType="application/vnd.openxmlformats-officedocument.presentationml.handoutMaster+xml"/>
  <Default Extension="jpeg" ContentType="image/jpeg"/>
  <Override PartName="/ppt/theme/theme2.xml" ContentType="application/vnd.openxmlformats-officedocument.theme+xml"/>
  <Override PartName="/ppt/slideLayouts/slideLayout1.xml" ContentType="application/vnd.openxmlformats-officedocument.presentationml.slideLayout+xml"/>
  <Override PartName="/docProps/app.xml" ContentType="application/vnd.openxmlformats-officedocument.extended-properties+xml"/>
  <Override PartName="/ppt/slides/slide22.xml" ContentType="application/vnd.openxmlformats-officedocument.presentationml.slide+xml"/>
  <Default Extension="xml" ContentType="application/xml"/>
  <Override PartName="/ppt/slides/slide19.xml" ContentType="application/vnd.openxmlformats-officedocument.presentationml.slide+xml"/>
  <Override PartName="/ppt/tableStyles.xml" ContentType="application/vnd.openxmlformats-officedocument.presentationml.tableStyles+xml"/>
  <Override PartName="/ppt/slides/slide15.xml" ContentType="application/vnd.openxmlformats-officedocument.presentationml.slide+xml"/>
  <Override PartName="/ppt/slides/slide6.xml" ContentType="application/vnd.openxmlformats-officedocument.presentationml.slide+xml"/>
  <Override PartName="/docProps/core.xml" ContentType="application/vnd.openxmlformats-package.core-properties+xml"/>
  <Override PartName="/ppt/slides/slide11.xml" ContentType="application/vnd.openxmlformats-officedocument.presentationml.slide+xml"/>
  <Override PartName="/ppt/slideLayouts/slideLayout6.xml" ContentType="application/vnd.openxmlformats-officedocument.presentationml.slideLayout+xml"/>
  <Override PartName="/ppt/slides/slide27.xml" ContentType="application/vnd.openxmlformats-officedocument.presentationml.slide+xml"/>
  <Override PartName="/ppt/slides/slide2.xml" ContentType="application/vnd.openxmlformats-officedocument.presentationml.slide+xml"/>
  <Override PartName="/ppt/theme/theme3.xml" ContentType="application/vnd.openxmlformats-officedocument.theme+xml"/>
  <Override PartName="/ppt/slideLayouts/slideLayout2.xml" ContentType="application/vnd.openxmlformats-officedocument.presentationml.slideLayout+xml"/>
  <Default Extension="png" ContentType="image/png"/>
  <Override PartName="/ppt/slides/slide23.xml" ContentType="application/vnd.openxmlformats-officedocument.presentationml.slide+xml"/>
  <Override PartName="/ppt/slides/slide16.xml" ContentType="application/vnd.openxmlformats-officedocument.presentationml.slide+xml"/>
  <Override PartName="/ppt/slides/slide7.xml" ContentType="application/vnd.openxmlformats-officedocument.presentationml.slide+xml"/>
  <Override PartName="/ppt/presentation.xml" ContentType="application/vnd.openxmlformats-officedocument.presentationml.presentation.main+xml"/>
  <Override PartName="/ppt/slides/slide12.xml" ContentType="application/vnd.openxmlformats-officedocument.presentationml.slide+xml"/>
  <Override PartName="/ppt/slideLayouts/slideLayout7.xml" ContentType="application/vnd.openxmlformats-officedocument.presentationml.slideLayout+xml"/>
  <Override PartName="/ppt/slides/slide3.xml" ContentType="application/vnd.openxmlformats-officedocument.presentationml.slide+xml"/>
  <Override PartName="/ppt/slides/slide28.xml" ContentType="application/vnd.openxmlformats-officedocument.presentationml.slide+xml"/>
  <Override PartName="/ppt/slideLayouts/slideLayout3.xml" ContentType="application/vnd.openxmlformats-officedocument.presentationml.slideLayout+xml"/>
  <Override PartName="/ppt/slides/slide24.xml" ContentType="application/vnd.openxmlformats-officedocument.presentationml.slide+xml"/>
  <Override PartName="/ppt/slides/slide20.xml" ContentType="application/vnd.openxmlformats-officedocument.presentationml.slide+xml"/>
  <Override PartName="/ppt/slides/slide17.xml" ContentType="application/vnd.openxmlformats-officedocument.presentationml.slide+xml"/>
  <Override PartName="/ppt/slides/slide8.xml" ContentType="application/vnd.openxmlformats-officedocument.presentationml.slide+xml"/>
  <Override PartName="/ppt/presProps.xml" ContentType="application/vnd.openxmlformats-officedocument.presentationml.presProps+xml"/>
  <Override PartName="/ppt/slides/slide13.xml" ContentType="application/vnd.openxmlformats-officedocument.presentationml.slide+xml"/>
  <Override PartName="/ppt/slideLayouts/slideLayout8.xml" ContentType="application/vnd.openxmlformats-officedocument.presentationml.slideLayout+xml"/>
  <Override PartName="/ppt/slideLayouts/slideLayout10.xml" ContentType="application/vnd.openxmlformats-officedocument.presentationml.slideLayout+xml"/>
  <Override PartName="/ppt/slides/slide4.xml" ContentType="application/vnd.openxmlformats-officedocument.presentationml.slide+xml"/>
  <Override PartName="/ppt/slides/slide29.xml" ContentType="application/vnd.openxmlformats-officedocument.presentationml.slide+xml"/>
  <Override PartName="/ppt/slideLayouts/slideLayout4.xml" ContentType="application/vnd.openxmlformats-officedocument.presentationml.slideLayout+xml"/>
  <Override PartName="/ppt/slides/slide25.xml" ContentType="application/vnd.openxmlformats-officedocument.presentationml.slide+xml"/>
  <Override PartName="/ppt/slideMasters/slideMaster1.xml" ContentType="application/vnd.openxmlformats-officedocument.presentationml.slideMaster+xml"/>
  <Override PartName="/ppt/theme/theme1.xml" ContentType="application/vnd.openxmlformats-officedocument.theme+xml"/>
  <Override PartName="/ppt/slides/slide21.xml" ContentType="application/vnd.openxmlformats-officedocument.presentationml.slide+xml"/>
  <Default Extension="bin" ContentType="application/vnd.openxmlformats-officedocument.presentationml.printerSettings"/>
  <Override PartName="/ppt/viewProps.xml" ContentType="application/vnd.openxmlformats-officedocument.presentationml.viewProp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id="2147483648" r:id="rId1"/>
  </p:sldMasterIdLst>
  <p:notesMasterIdLst>
    <p:notesMasterId r:id="rId31"/>
  </p:notesMasterIdLst>
  <p:handoutMasterIdLst>
    <p:handoutMasterId r:id="rId32"/>
  </p:handoutMasterIdLst>
  <p:sldIdLst>
    <p:sldId id="256" r:id="rId2"/>
    <p:sldId id="258" r:id="rId3"/>
    <p:sldId id="257" r:id="rId4"/>
    <p:sldId id="259" r:id="rId5"/>
    <p:sldId id="261" r:id="rId6"/>
    <p:sldId id="260" r:id="rId7"/>
    <p:sldId id="262" r:id="rId8"/>
    <p:sldId id="265" r:id="rId9"/>
    <p:sldId id="264" r:id="rId10"/>
    <p:sldId id="266" r:id="rId11"/>
    <p:sldId id="267" r:id="rId12"/>
    <p:sldId id="268" r:id="rId13"/>
    <p:sldId id="270" r:id="rId14"/>
    <p:sldId id="269" r:id="rId15"/>
    <p:sldId id="271" r:id="rId16"/>
    <p:sldId id="287" r:id="rId17"/>
    <p:sldId id="272" r:id="rId18"/>
    <p:sldId id="277" r:id="rId19"/>
    <p:sldId id="278" r:id="rId20"/>
    <p:sldId id="282" r:id="rId21"/>
    <p:sldId id="280" r:id="rId22"/>
    <p:sldId id="274" r:id="rId23"/>
    <p:sldId id="283" r:id="rId24"/>
    <p:sldId id="263" r:id="rId25"/>
    <p:sldId id="286" r:id="rId26"/>
    <p:sldId id="284" r:id="rId27"/>
    <p:sldId id="285" r:id="rId28"/>
    <p:sldId id="281" r:id="rId29"/>
    <p:sldId id="288" r:id="rId3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normalViewPr>
    <p:restoredLeft sz="15620"/>
    <p:restoredTop sz="94660"/>
  </p:normalViewPr>
  <p:slideViewPr>
    <p:cSldViewPr snapToGrid="0" snapToObjects="1">
      <p:cViewPr varScale="1">
        <p:scale>
          <a:sx n="145" d="100"/>
          <a:sy n="145" d="100"/>
        </p:scale>
        <p:origin x="-312" y="-96"/>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notesMaster" Target="notesMasters/notesMaster1.xml"/><Relationship Id="rId32" Type="http://schemas.openxmlformats.org/officeDocument/2006/relationships/handoutMaster" Target="handoutMasters/handoutMaster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printerSettings" Target="printerSettings/printerSettings1.bin"/><Relationship Id="rId34" Type="http://schemas.openxmlformats.org/officeDocument/2006/relationships/presProps" Target="presProps.xml"/><Relationship Id="rId35" Type="http://schemas.openxmlformats.org/officeDocument/2006/relationships/viewProps" Target="viewProps.xml"/><Relationship Id="rId36" Type="http://schemas.openxmlformats.org/officeDocument/2006/relationships/theme" Target="theme/theme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4F8DD197-0905-B44E-8F3B-54F49DE6BA75}" type="datetimeFigureOut">
              <a:rPr lang="en-US" smtClean="0"/>
              <a:pPr/>
              <a:t>2/14/13</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B318EC47-61BD-9A48-B9D4-12589913D4AC}" type="slidenum">
              <a:rPr lang="en-US" smtClean="0"/>
              <a:pPr/>
              <a:t>‹#›</a:t>
            </a:fld>
            <a:endParaRPr lang="en-US"/>
          </a:p>
        </p:txBody>
      </p:sp>
    </p:spTree>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1A5BD9D-7759-D84A-B70A-5767BF5E2BFC}" type="datetimeFigureOut">
              <a:rPr lang="en-US" smtClean="0"/>
              <a:pPr/>
              <a:t>2/14/13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8670B6F-460A-5342-87C0-4E4C107BCF6B}" type="slidenum">
              <a:rPr lang="en-US" smtClean="0"/>
              <a:pPr/>
              <a:t>‹#›</a:t>
            </a:fld>
            <a:endParaRPr lang="en-US"/>
          </a:p>
        </p:txBody>
      </p:sp>
    </p:spTree>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7DC2CF0-DEB3-544A-8DBE-D9761EA0D555}" type="datetime1">
              <a:rPr lang="en-US" smtClean="0"/>
              <a:pPr/>
              <a:t>2/14/13</a:t>
            </a:fld>
            <a:endParaRPr lang="en-US"/>
          </a:p>
        </p:txBody>
      </p:sp>
      <p:sp>
        <p:nvSpPr>
          <p:cNvPr id="5" name="Footer Placeholder 4"/>
          <p:cNvSpPr>
            <a:spLocks noGrp="1"/>
          </p:cNvSpPr>
          <p:nvPr>
            <p:ph type="ftr" sz="quarter" idx="11"/>
          </p:nvPr>
        </p:nvSpPr>
        <p:spPr/>
        <p:txBody>
          <a:bodyPr/>
          <a:lstStyle/>
          <a:p>
            <a:r>
              <a:rPr lang="en-US" smtClean="0"/>
              <a:t>Hubert van Hecke - VTX leak issue</a:t>
            </a:r>
            <a:endParaRPr lang="en-US"/>
          </a:p>
        </p:txBody>
      </p:sp>
      <p:sp>
        <p:nvSpPr>
          <p:cNvPr id="6" name="Slide Number Placeholder 5"/>
          <p:cNvSpPr>
            <a:spLocks noGrp="1"/>
          </p:cNvSpPr>
          <p:nvPr>
            <p:ph type="sldNum" sz="quarter" idx="12"/>
          </p:nvPr>
        </p:nvSpPr>
        <p:spPr/>
        <p:txBody>
          <a:bodyPr/>
          <a:lstStyle/>
          <a:p>
            <a:fld id="{A8E9C012-7853-C44D-803A-0A3ECA23CCB8}"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1F3D5B4-A698-D043-82AE-55B51D565ED5}" type="datetime1">
              <a:rPr lang="en-US" smtClean="0"/>
              <a:pPr/>
              <a:t>2/14/13</a:t>
            </a:fld>
            <a:endParaRPr lang="en-US"/>
          </a:p>
        </p:txBody>
      </p:sp>
      <p:sp>
        <p:nvSpPr>
          <p:cNvPr id="5" name="Footer Placeholder 4"/>
          <p:cNvSpPr>
            <a:spLocks noGrp="1"/>
          </p:cNvSpPr>
          <p:nvPr>
            <p:ph type="ftr" sz="quarter" idx="11"/>
          </p:nvPr>
        </p:nvSpPr>
        <p:spPr/>
        <p:txBody>
          <a:bodyPr/>
          <a:lstStyle/>
          <a:p>
            <a:r>
              <a:rPr lang="en-US" smtClean="0"/>
              <a:t>Hubert van Hecke - VTX leak issue</a:t>
            </a:r>
            <a:endParaRPr lang="en-US"/>
          </a:p>
        </p:txBody>
      </p:sp>
      <p:sp>
        <p:nvSpPr>
          <p:cNvPr id="6" name="Slide Number Placeholder 5"/>
          <p:cNvSpPr>
            <a:spLocks noGrp="1"/>
          </p:cNvSpPr>
          <p:nvPr>
            <p:ph type="sldNum" sz="quarter" idx="12"/>
          </p:nvPr>
        </p:nvSpPr>
        <p:spPr/>
        <p:txBody>
          <a:bodyPr/>
          <a:lstStyle/>
          <a:p>
            <a:fld id="{A8E9C012-7853-C44D-803A-0A3ECA23CCB8}"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21872E7-0F15-2A45-9E70-A3E354BF27FC}" type="datetime1">
              <a:rPr lang="en-US" smtClean="0"/>
              <a:pPr/>
              <a:t>2/14/13</a:t>
            </a:fld>
            <a:endParaRPr lang="en-US"/>
          </a:p>
        </p:txBody>
      </p:sp>
      <p:sp>
        <p:nvSpPr>
          <p:cNvPr id="5" name="Footer Placeholder 4"/>
          <p:cNvSpPr>
            <a:spLocks noGrp="1"/>
          </p:cNvSpPr>
          <p:nvPr>
            <p:ph type="ftr" sz="quarter" idx="11"/>
          </p:nvPr>
        </p:nvSpPr>
        <p:spPr/>
        <p:txBody>
          <a:bodyPr/>
          <a:lstStyle/>
          <a:p>
            <a:r>
              <a:rPr lang="en-US" smtClean="0"/>
              <a:t>Hubert van Hecke - VTX leak issue</a:t>
            </a:r>
            <a:endParaRPr lang="en-US"/>
          </a:p>
        </p:txBody>
      </p:sp>
      <p:sp>
        <p:nvSpPr>
          <p:cNvPr id="6" name="Slide Number Placeholder 5"/>
          <p:cNvSpPr>
            <a:spLocks noGrp="1"/>
          </p:cNvSpPr>
          <p:nvPr>
            <p:ph type="sldNum" sz="quarter" idx="12"/>
          </p:nvPr>
        </p:nvSpPr>
        <p:spPr/>
        <p:txBody>
          <a:bodyPr/>
          <a:lstStyle/>
          <a:p>
            <a:fld id="{A8E9C012-7853-C44D-803A-0A3ECA23CCB8}"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900FE07-F2B5-244B-A920-3FA1454F84C5}" type="datetime1">
              <a:rPr lang="en-US" smtClean="0"/>
              <a:pPr/>
              <a:t>2/14/13</a:t>
            </a:fld>
            <a:endParaRPr lang="en-US"/>
          </a:p>
        </p:txBody>
      </p:sp>
      <p:sp>
        <p:nvSpPr>
          <p:cNvPr id="5" name="Footer Placeholder 4"/>
          <p:cNvSpPr>
            <a:spLocks noGrp="1"/>
          </p:cNvSpPr>
          <p:nvPr>
            <p:ph type="ftr" sz="quarter" idx="11"/>
          </p:nvPr>
        </p:nvSpPr>
        <p:spPr/>
        <p:txBody>
          <a:bodyPr/>
          <a:lstStyle/>
          <a:p>
            <a:r>
              <a:rPr lang="en-US" smtClean="0"/>
              <a:t>Hubert van Hecke - VTX leak issue</a:t>
            </a:r>
            <a:endParaRPr lang="en-US"/>
          </a:p>
        </p:txBody>
      </p:sp>
      <p:sp>
        <p:nvSpPr>
          <p:cNvPr id="6" name="Slide Number Placeholder 5"/>
          <p:cNvSpPr>
            <a:spLocks noGrp="1"/>
          </p:cNvSpPr>
          <p:nvPr>
            <p:ph type="sldNum" sz="quarter" idx="12"/>
          </p:nvPr>
        </p:nvSpPr>
        <p:spPr/>
        <p:txBody>
          <a:bodyPr/>
          <a:lstStyle/>
          <a:p>
            <a:fld id="{A8E9C012-7853-C44D-803A-0A3ECA23CCB8}"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5953881-FC18-F541-894D-A29F59281CC9}" type="datetime1">
              <a:rPr lang="en-US" smtClean="0"/>
              <a:pPr/>
              <a:t>2/14/13</a:t>
            </a:fld>
            <a:endParaRPr lang="en-US"/>
          </a:p>
        </p:txBody>
      </p:sp>
      <p:sp>
        <p:nvSpPr>
          <p:cNvPr id="5" name="Footer Placeholder 4"/>
          <p:cNvSpPr>
            <a:spLocks noGrp="1"/>
          </p:cNvSpPr>
          <p:nvPr>
            <p:ph type="ftr" sz="quarter" idx="11"/>
          </p:nvPr>
        </p:nvSpPr>
        <p:spPr/>
        <p:txBody>
          <a:bodyPr/>
          <a:lstStyle/>
          <a:p>
            <a:r>
              <a:rPr lang="en-US" smtClean="0"/>
              <a:t>Hubert van Hecke - VTX leak issue</a:t>
            </a:r>
            <a:endParaRPr lang="en-US"/>
          </a:p>
        </p:txBody>
      </p:sp>
      <p:sp>
        <p:nvSpPr>
          <p:cNvPr id="6" name="Slide Number Placeholder 5"/>
          <p:cNvSpPr>
            <a:spLocks noGrp="1"/>
          </p:cNvSpPr>
          <p:nvPr>
            <p:ph type="sldNum" sz="quarter" idx="12"/>
          </p:nvPr>
        </p:nvSpPr>
        <p:spPr/>
        <p:txBody>
          <a:bodyPr/>
          <a:lstStyle/>
          <a:p>
            <a:fld id="{A8E9C012-7853-C44D-803A-0A3ECA23CCB8}"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FFB8DDF-3EFE-794E-A8BD-C6144D620FA9}" type="datetime1">
              <a:rPr lang="en-US" smtClean="0"/>
              <a:pPr/>
              <a:t>2/14/13</a:t>
            </a:fld>
            <a:endParaRPr lang="en-US"/>
          </a:p>
        </p:txBody>
      </p:sp>
      <p:sp>
        <p:nvSpPr>
          <p:cNvPr id="6" name="Footer Placeholder 5"/>
          <p:cNvSpPr>
            <a:spLocks noGrp="1"/>
          </p:cNvSpPr>
          <p:nvPr>
            <p:ph type="ftr" sz="quarter" idx="11"/>
          </p:nvPr>
        </p:nvSpPr>
        <p:spPr/>
        <p:txBody>
          <a:bodyPr/>
          <a:lstStyle/>
          <a:p>
            <a:r>
              <a:rPr lang="en-US" smtClean="0"/>
              <a:t>Hubert van Hecke - VTX leak issue</a:t>
            </a:r>
            <a:endParaRPr lang="en-US"/>
          </a:p>
        </p:txBody>
      </p:sp>
      <p:sp>
        <p:nvSpPr>
          <p:cNvPr id="7" name="Slide Number Placeholder 6"/>
          <p:cNvSpPr>
            <a:spLocks noGrp="1"/>
          </p:cNvSpPr>
          <p:nvPr>
            <p:ph type="sldNum" sz="quarter" idx="12"/>
          </p:nvPr>
        </p:nvSpPr>
        <p:spPr/>
        <p:txBody>
          <a:bodyPr/>
          <a:lstStyle/>
          <a:p>
            <a:fld id="{A8E9C012-7853-C44D-803A-0A3ECA23CCB8}"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3D57487-913A-684E-BFAA-132EC41CFA83}" type="datetime1">
              <a:rPr lang="en-US" smtClean="0"/>
              <a:pPr/>
              <a:t>2/14/13</a:t>
            </a:fld>
            <a:endParaRPr lang="en-US"/>
          </a:p>
        </p:txBody>
      </p:sp>
      <p:sp>
        <p:nvSpPr>
          <p:cNvPr id="8" name="Footer Placeholder 7"/>
          <p:cNvSpPr>
            <a:spLocks noGrp="1"/>
          </p:cNvSpPr>
          <p:nvPr>
            <p:ph type="ftr" sz="quarter" idx="11"/>
          </p:nvPr>
        </p:nvSpPr>
        <p:spPr/>
        <p:txBody>
          <a:bodyPr/>
          <a:lstStyle/>
          <a:p>
            <a:r>
              <a:rPr lang="en-US" smtClean="0"/>
              <a:t>Hubert van Hecke - VTX leak issue</a:t>
            </a:r>
            <a:endParaRPr lang="en-US"/>
          </a:p>
        </p:txBody>
      </p:sp>
      <p:sp>
        <p:nvSpPr>
          <p:cNvPr id="9" name="Slide Number Placeholder 8"/>
          <p:cNvSpPr>
            <a:spLocks noGrp="1"/>
          </p:cNvSpPr>
          <p:nvPr>
            <p:ph type="sldNum" sz="quarter" idx="12"/>
          </p:nvPr>
        </p:nvSpPr>
        <p:spPr/>
        <p:txBody>
          <a:bodyPr/>
          <a:lstStyle/>
          <a:p>
            <a:fld id="{A8E9C012-7853-C44D-803A-0A3ECA23CCB8}"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45EC0CE-872C-2843-BDDF-EB76AEEA0824}" type="datetime1">
              <a:rPr lang="en-US" smtClean="0"/>
              <a:pPr/>
              <a:t>2/14/13</a:t>
            </a:fld>
            <a:endParaRPr lang="en-US"/>
          </a:p>
        </p:txBody>
      </p:sp>
      <p:sp>
        <p:nvSpPr>
          <p:cNvPr id="4" name="Footer Placeholder 3"/>
          <p:cNvSpPr>
            <a:spLocks noGrp="1"/>
          </p:cNvSpPr>
          <p:nvPr>
            <p:ph type="ftr" sz="quarter" idx="11"/>
          </p:nvPr>
        </p:nvSpPr>
        <p:spPr/>
        <p:txBody>
          <a:bodyPr/>
          <a:lstStyle/>
          <a:p>
            <a:r>
              <a:rPr lang="en-US" smtClean="0"/>
              <a:t>Hubert van Hecke - VTX leak issue</a:t>
            </a:r>
            <a:endParaRPr lang="en-US"/>
          </a:p>
        </p:txBody>
      </p:sp>
      <p:sp>
        <p:nvSpPr>
          <p:cNvPr id="5" name="Slide Number Placeholder 4"/>
          <p:cNvSpPr>
            <a:spLocks noGrp="1"/>
          </p:cNvSpPr>
          <p:nvPr>
            <p:ph type="sldNum" sz="quarter" idx="12"/>
          </p:nvPr>
        </p:nvSpPr>
        <p:spPr/>
        <p:txBody>
          <a:bodyPr/>
          <a:lstStyle/>
          <a:p>
            <a:fld id="{A8E9C012-7853-C44D-803A-0A3ECA23CCB8}"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BC13386-E44E-A84F-9335-FB292918DEFD}" type="datetime1">
              <a:rPr lang="en-US" smtClean="0"/>
              <a:pPr/>
              <a:t>2/14/13</a:t>
            </a:fld>
            <a:endParaRPr lang="en-US"/>
          </a:p>
        </p:txBody>
      </p:sp>
      <p:sp>
        <p:nvSpPr>
          <p:cNvPr id="3" name="Footer Placeholder 2"/>
          <p:cNvSpPr>
            <a:spLocks noGrp="1"/>
          </p:cNvSpPr>
          <p:nvPr>
            <p:ph type="ftr" sz="quarter" idx="11"/>
          </p:nvPr>
        </p:nvSpPr>
        <p:spPr/>
        <p:txBody>
          <a:bodyPr/>
          <a:lstStyle/>
          <a:p>
            <a:r>
              <a:rPr lang="en-US" smtClean="0"/>
              <a:t>Hubert van Hecke - VTX leak issue</a:t>
            </a:r>
            <a:endParaRPr lang="en-US"/>
          </a:p>
        </p:txBody>
      </p:sp>
      <p:sp>
        <p:nvSpPr>
          <p:cNvPr id="4" name="Slide Number Placeholder 3"/>
          <p:cNvSpPr>
            <a:spLocks noGrp="1"/>
          </p:cNvSpPr>
          <p:nvPr>
            <p:ph type="sldNum" sz="quarter" idx="12"/>
          </p:nvPr>
        </p:nvSpPr>
        <p:spPr/>
        <p:txBody>
          <a:bodyPr/>
          <a:lstStyle/>
          <a:p>
            <a:fld id="{A8E9C012-7853-C44D-803A-0A3ECA23CCB8}"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7C057C0-D931-BE48-BA4D-12DF97A16E1B}" type="datetime1">
              <a:rPr lang="en-US" smtClean="0"/>
              <a:pPr/>
              <a:t>2/14/13</a:t>
            </a:fld>
            <a:endParaRPr lang="en-US"/>
          </a:p>
        </p:txBody>
      </p:sp>
      <p:sp>
        <p:nvSpPr>
          <p:cNvPr id="6" name="Footer Placeholder 5"/>
          <p:cNvSpPr>
            <a:spLocks noGrp="1"/>
          </p:cNvSpPr>
          <p:nvPr>
            <p:ph type="ftr" sz="quarter" idx="11"/>
          </p:nvPr>
        </p:nvSpPr>
        <p:spPr/>
        <p:txBody>
          <a:bodyPr/>
          <a:lstStyle/>
          <a:p>
            <a:r>
              <a:rPr lang="en-US" smtClean="0"/>
              <a:t>Hubert van Hecke - VTX leak issue</a:t>
            </a:r>
            <a:endParaRPr lang="en-US"/>
          </a:p>
        </p:txBody>
      </p:sp>
      <p:sp>
        <p:nvSpPr>
          <p:cNvPr id="7" name="Slide Number Placeholder 6"/>
          <p:cNvSpPr>
            <a:spLocks noGrp="1"/>
          </p:cNvSpPr>
          <p:nvPr>
            <p:ph type="sldNum" sz="quarter" idx="12"/>
          </p:nvPr>
        </p:nvSpPr>
        <p:spPr/>
        <p:txBody>
          <a:bodyPr/>
          <a:lstStyle/>
          <a:p>
            <a:fld id="{A8E9C012-7853-C44D-803A-0A3ECA23CCB8}"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C9FD5EB-5F6D-E542-869E-1DC4F0056E21}" type="datetime1">
              <a:rPr lang="en-US" smtClean="0"/>
              <a:pPr/>
              <a:t>2/14/13</a:t>
            </a:fld>
            <a:endParaRPr lang="en-US"/>
          </a:p>
        </p:txBody>
      </p:sp>
      <p:sp>
        <p:nvSpPr>
          <p:cNvPr id="6" name="Footer Placeholder 5"/>
          <p:cNvSpPr>
            <a:spLocks noGrp="1"/>
          </p:cNvSpPr>
          <p:nvPr>
            <p:ph type="ftr" sz="quarter" idx="11"/>
          </p:nvPr>
        </p:nvSpPr>
        <p:spPr/>
        <p:txBody>
          <a:bodyPr/>
          <a:lstStyle/>
          <a:p>
            <a:r>
              <a:rPr lang="en-US" smtClean="0"/>
              <a:t>Hubert van Hecke - VTX leak issue</a:t>
            </a:r>
            <a:endParaRPr lang="en-US"/>
          </a:p>
        </p:txBody>
      </p:sp>
      <p:sp>
        <p:nvSpPr>
          <p:cNvPr id="7" name="Slide Number Placeholder 6"/>
          <p:cNvSpPr>
            <a:spLocks noGrp="1"/>
          </p:cNvSpPr>
          <p:nvPr>
            <p:ph type="sldNum" sz="quarter" idx="12"/>
          </p:nvPr>
        </p:nvSpPr>
        <p:spPr/>
        <p:txBody>
          <a:bodyPr/>
          <a:lstStyle/>
          <a:p>
            <a:fld id="{A8E9C012-7853-C44D-803A-0A3ECA23CCB8}"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1D9FBFD-3A1F-5D47-85B5-94CB68F6BE7B}" type="datetime1">
              <a:rPr lang="en-US" smtClean="0"/>
              <a:pPr/>
              <a:t>2/14/13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Hubert van Hecke - VTX leak issue</a:t>
            </a: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8E9C012-7853-C44D-803A-0A3ECA23CCB8}"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jpeg"/><Relationship Id="rId3"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4" Type="http://schemas.openxmlformats.org/officeDocument/2006/relationships/image" Target="../media/image13.jpeg"/><Relationship Id="rId1" Type="http://schemas.openxmlformats.org/officeDocument/2006/relationships/slideLayout" Target="../slideLayouts/slideLayout2.xml"/><Relationship Id="rId2" Type="http://schemas.openxmlformats.org/officeDocument/2006/relationships/image" Target="../media/image11.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jpeg"/><Relationship Id="rId3" Type="http://schemas.openxmlformats.org/officeDocument/2006/relationships/image" Target="../media/image15.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jpeg"/><Relationship Id="rId3"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1.jpeg"/><Relationship Id="rId1" Type="http://schemas.openxmlformats.org/officeDocument/2006/relationships/slideLayout" Target="../slideLayouts/slideLayout2.xml"/><Relationship Id="rId2" Type="http://schemas.openxmlformats.org/officeDocument/2006/relationships/image" Target="../media/image1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jpeg"/><Relationship Id="rId3" Type="http://schemas.openxmlformats.org/officeDocument/2006/relationships/image" Target="../media/image23.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jpeg"/><Relationship Id="rId3" Type="http://schemas.openxmlformats.org/officeDocument/2006/relationships/image" Target="../media/image25.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30.png"/><Relationship Id="rId1" Type="http://schemas.openxmlformats.org/officeDocument/2006/relationships/slideLayout" Target="../slideLayouts/slideLayout2.xml"/><Relationship Id="rId2" Type="http://schemas.openxmlformats.org/officeDocument/2006/relationships/image" Target="../media/image28.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png"/><Relationship Id="rId3" Type="http://schemas.openxmlformats.org/officeDocument/2006/relationships/image" Target="../media/image34.png"/></Relationships>
</file>

<file path=ppt/slides/_rels/slide26.xml.rels><?xml version="1.0" encoding="UTF-8" standalone="yes"?>
<Relationships xmlns="http://schemas.openxmlformats.org/package/2006/relationships"><Relationship Id="rId3" Type="http://schemas.openxmlformats.org/officeDocument/2006/relationships/image" Target="../media/image36.png"/><Relationship Id="rId4" Type="http://schemas.openxmlformats.org/officeDocument/2006/relationships/image" Target="../media/image37.png"/><Relationship Id="rId5" Type="http://schemas.openxmlformats.org/officeDocument/2006/relationships/image" Target="../media/image38.png"/><Relationship Id="rId6" Type="http://schemas.openxmlformats.org/officeDocument/2006/relationships/image" Target="../media/image39.png"/><Relationship Id="rId7" Type="http://schemas.openxmlformats.org/officeDocument/2006/relationships/image" Target="../media/image40.png"/><Relationship Id="rId8" Type="http://schemas.openxmlformats.org/officeDocument/2006/relationships/image" Target="../media/image41.png"/><Relationship Id="rId1" Type="http://schemas.openxmlformats.org/officeDocument/2006/relationships/slideLayout" Target="../slideLayouts/slideLayout2.xml"/><Relationship Id="rId2" Type="http://schemas.openxmlformats.org/officeDocument/2006/relationships/image" Target="../media/image35.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 Id="rId3" Type="http://schemas.openxmlformats.org/officeDocument/2006/relationships/image" Target="../media/image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 Id="rId3"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VTX leak issue</a:t>
            </a:r>
            <a:endParaRPr lang="en-US" dirty="0"/>
          </a:p>
        </p:txBody>
      </p:sp>
      <p:sp>
        <p:nvSpPr>
          <p:cNvPr id="3" name="Subtitle 2"/>
          <p:cNvSpPr>
            <a:spLocks noGrp="1"/>
          </p:cNvSpPr>
          <p:nvPr>
            <p:ph type="subTitle" idx="1"/>
          </p:nvPr>
        </p:nvSpPr>
        <p:spPr/>
        <p:txBody>
          <a:bodyPr>
            <a:normAutofit/>
          </a:bodyPr>
          <a:lstStyle/>
          <a:p>
            <a:r>
              <a:rPr lang="en-US" sz="1800" dirty="0" smtClean="0"/>
              <a:t>Hubert van </a:t>
            </a:r>
            <a:r>
              <a:rPr lang="en-US" sz="1800" dirty="0" err="1" smtClean="0"/>
              <a:t>Hecke</a:t>
            </a:r>
            <a:endParaRPr lang="en-US" sz="1800" dirty="0"/>
          </a:p>
        </p:txBody>
      </p:sp>
      <p:sp>
        <p:nvSpPr>
          <p:cNvPr id="4" name="Slide Number Placeholder 3"/>
          <p:cNvSpPr>
            <a:spLocks noGrp="1"/>
          </p:cNvSpPr>
          <p:nvPr>
            <p:ph type="sldNum" sz="quarter" idx="12"/>
          </p:nvPr>
        </p:nvSpPr>
        <p:spPr/>
        <p:txBody>
          <a:bodyPr/>
          <a:lstStyle/>
          <a:p>
            <a:fld id="{A8E9C012-7853-C44D-803A-0A3ECA23CCB8}" type="slidenum">
              <a:rPr lang="en-US" smtClean="0"/>
              <a:pPr/>
              <a:t>1</a:t>
            </a:fld>
            <a:endParaRPr lang="en-US"/>
          </a:p>
        </p:txBody>
      </p:sp>
      <p:sp>
        <p:nvSpPr>
          <p:cNvPr id="5" name="Footer Placeholder 4"/>
          <p:cNvSpPr>
            <a:spLocks noGrp="1"/>
          </p:cNvSpPr>
          <p:nvPr>
            <p:ph type="ftr" sz="quarter" idx="11"/>
          </p:nvPr>
        </p:nvSpPr>
        <p:spPr/>
        <p:txBody>
          <a:bodyPr/>
          <a:lstStyle/>
          <a:p>
            <a:r>
              <a:rPr lang="en-US" smtClean="0"/>
              <a:t>Hubert van Hecke - VTX leak issue</a:t>
            </a:r>
            <a:endParaRPr lang="en-US"/>
          </a:p>
        </p:txBody>
      </p:sp>
      <p:sp>
        <p:nvSpPr>
          <p:cNvPr id="6" name="TextBox 5"/>
          <p:cNvSpPr txBox="1"/>
          <p:nvPr/>
        </p:nvSpPr>
        <p:spPr>
          <a:xfrm>
            <a:off x="2124330" y="5347504"/>
            <a:ext cx="5125697" cy="461665"/>
          </a:xfrm>
          <a:prstGeom prst="rect">
            <a:avLst/>
          </a:prstGeom>
          <a:noFill/>
        </p:spPr>
        <p:txBody>
          <a:bodyPr wrap="none" rtlCol="0">
            <a:spAutoFit/>
          </a:bodyPr>
          <a:lstStyle/>
          <a:p>
            <a:r>
              <a:rPr lang="en-US" sz="1200" dirty="0" smtClean="0"/>
              <a:t>The full archive of the investigation can be found at</a:t>
            </a:r>
          </a:p>
          <a:p>
            <a:r>
              <a:rPr lang="en-US" sz="1200" dirty="0" err="1" smtClean="0"/>
              <a:t>http://www.phenix.bnl.gov/WWW/fvtx/Mechanics/Cooling/vtx/vtx_leaks.html</a:t>
            </a:r>
            <a:endParaRPr lang="en-US" sz="1200"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a:bodyPr>
          <a:lstStyle/>
          <a:p>
            <a:r>
              <a:rPr lang="en-US" sz="3600" dirty="0" smtClean="0"/>
              <a:t>2: Thermal imaging</a:t>
            </a:r>
            <a:endParaRPr lang="en-US" sz="3600" dirty="0"/>
          </a:p>
        </p:txBody>
      </p:sp>
      <p:sp>
        <p:nvSpPr>
          <p:cNvPr id="3" name="Content Placeholder 2"/>
          <p:cNvSpPr>
            <a:spLocks noGrp="1"/>
          </p:cNvSpPr>
          <p:nvPr>
            <p:ph idx="1"/>
          </p:nvPr>
        </p:nvSpPr>
        <p:spPr>
          <a:xfrm flipV="1">
            <a:off x="8469586" y="6126163"/>
            <a:ext cx="217214" cy="361566"/>
          </a:xfrm>
        </p:spPr>
        <p:txBody>
          <a:bodyPr>
            <a:normAutofit fontScale="92500" lnSpcReduction="10000"/>
          </a:bodyPr>
          <a:lstStyle/>
          <a:p>
            <a:pPr>
              <a:buNone/>
            </a:pPr>
            <a:endParaRPr lang="en-US" sz="2000" dirty="0" smtClean="0"/>
          </a:p>
          <a:p>
            <a:endParaRPr lang="en-US" dirty="0"/>
          </a:p>
        </p:txBody>
      </p:sp>
      <p:sp>
        <p:nvSpPr>
          <p:cNvPr id="4" name="Slide Number Placeholder 3"/>
          <p:cNvSpPr>
            <a:spLocks noGrp="1"/>
          </p:cNvSpPr>
          <p:nvPr>
            <p:ph type="sldNum" sz="quarter" idx="12"/>
          </p:nvPr>
        </p:nvSpPr>
        <p:spPr/>
        <p:txBody>
          <a:bodyPr/>
          <a:lstStyle/>
          <a:p>
            <a:fld id="{A8E9C012-7853-C44D-803A-0A3ECA23CCB8}" type="slidenum">
              <a:rPr lang="en-US" smtClean="0"/>
              <a:pPr/>
              <a:t>10</a:t>
            </a:fld>
            <a:endParaRPr lang="en-US"/>
          </a:p>
        </p:txBody>
      </p:sp>
      <p:sp>
        <p:nvSpPr>
          <p:cNvPr id="5" name="Footer Placeholder 4"/>
          <p:cNvSpPr>
            <a:spLocks noGrp="1"/>
          </p:cNvSpPr>
          <p:nvPr>
            <p:ph type="ftr" sz="quarter" idx="11"/>
          </p:nvPr>
        </p:nvSpPr>
        <p:spPr/>
        <p:txBody>
          <a:bodyPr/>
          <a:lstStyle/>
          <a:p>
            <a:r>
              <a:rPr lang="en-US" smtClean="0"/>
              <a:t>Hubert van Hecke - VTX leak issue</a:t>
            </a:r>
            <a:endParaRPr lang="en-US"/>
          </a:p>
        </p:txBody>
      </p:sp>
      <p:pic>
        <p:nvPicPr>
          <p:cNvPr id="6" name="Picture 5" descr="thermal1.jpg"/>
          <p:cNvPicPr>
            <a:picLocks noChangeAspect="1"/>
          </p:cNvPicPr>
          <p:nvPr/>
        </p:nvPicPr>
        <p:blipFill>
          <a:blip r:embed="rId2"/>
          <a:stretch>
            <a:fillRect/>
          </a:stretch>
        </p:blipFill>
        <p:spPr>
          <a:xfrm>
            <a:off x="4002689" y="1143000"/>
            <a:ext cx="4250809" cy="2669508"/>
          </a:xfrm>
          <a:prstGeom prst="rect">
            <a:avLst/>
          </a:prstGeom>
        </p:spPr>
      </p:pic>
      <p:pic>
        <p:nvPicPr>
          <p:cNvPr id="7" name="Picture 6" descr="thermal2.jpg"/>
          <p:cNvPicPr>
            <a:picLocks noChangeAspect="1"/>
          </p:cNvPicPr>
          <p:nvPr/>
        </p:nvPicPr>
        <p:blipFill>
          <a:blip r:embed="rId3"/>
          <a:stretch>
            <a:fillRect/>
          </a:stretch>
        </p:blipFill>
        <p:spPr>
          <a:xfrm>
            <a:off x="4002689" y="3843726"/>
            <a:ext cx="4250809" cy="2644003"/>
          </a:xfrm>
          <a:prstGeom prst="rect">
            <a:avLst/>
          </a:prstGeom>
        </p:spPr>
      </p:pic>
      <p:sp>
        <p:nvSpPr>
          <p:cNvPr id="9" name="TextBox 8"/>
          <p:cNvSpPr txBox="1"/>
          <p:nvPr/>
        </p:nvSpPr>
        <p:spPr>
          <a:xfrm>
            <a:off x="457200" y="1532759"/>
            <a:ext cx="3545489" cy="923330"/>
          </a:xfrm>
          <a:prstGeom prst="rect">
            <a:avLst/>
          </a:prstGeom>
          <a:noFill/>
        </p:spPr>
        <p:txBody>
          <a:bodyPr wrap="square" rtlCol="0">
            <a:spAutoFit/>
          </a:bodyPr>
          <a:lstStyle/>
          <a:p>
            <a:r>
              <a:rPr lang="en-US" dirty="0" smtClean="0"/>
              <a:t>We set up one of the known leaking staves, and hooked it up to a cooling system</a:t>
            </a:r>
            <a:endParaRPr lang="en-US" dirty="0"/>
          </a:p>
        </p:txBody>
      </p:sp>
      <p:sp>
        <p:nvSpPr>
          <p:cNvPr id="10" name="TextBox 9"/>
          <p:cNvSpPr txBox="1"/>
          <p:nvPr/>
        </p:nvSpPr>
        <p:spPr>
          <a:xfrm>
            <a:off x="457200" y="4633310"/>
            <a:ext cx="3545489" cy="1477328"/>
          </a:xfrm>
          <a:prstGeom prst="rect">
            <a:avLst/>
          </a:prstGeom>
          <a:noFill/>
        </p:spPr>
        <p:txBody>
          <a:bodyPr wrap="square" rtlCol="0">
            <a:spAutoFit/>
          </a:bodyPr>
          <a:lstStyle/>
          <a:p>
            <a:r>
              <a:rPr lang="en-US" dirty="0" smtClean="0"/>
              <a:t>We cycled the coolant, and observed a cold spot during the warm-up phase, as leaked coolant evaporated. This allowed us to pinpoint the leak location</a:t>
            </a:r>
            <a:endParaRPr lang="en-US" dirty="0"/>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8" name="Picture 7" descr="machida2.jpg"/>
          <p:cNvPicPr>
            <a:picLocks noChangeAspect="1"/>
          </p:cNvPicPr>
          <p:nvPr/>
        </p:nvPicPr>
        <p:blipFill>
          <a:blip r:embed="rId2"/>
          <a:stretch>
            <a:fillRect/>
          </a:stretch>
        </p:blipFill>
        <p:spPr>
          <a:xfrm>
            <a:off x="5750548" y="3529723"/>
            <a:ext cx="3149852" cy="2328151"/>
          </a:xfrm>
          <a:prstGeom prst="rect">
            <a:avLst/>
          </a:prstGeom>
        </p:spPr>
      </p:pic>
      <p:sp>
        <p:nvSpPr>
          <p:cNvPr id="2" name="Title 1"/>
          <p:cNvSpPr>
            <a:spLocks noGrp="1"/>
          </p:cNvSpPr>
          <p:nvPr>
            <p:ph type="title"/>
          </p:nvPr>
        </p:nvSpPr>
        <p:spPr>
          <a:xfrm>
            <a:off x="457200" y="0"/>
            <a:ext cx="8229600" cy="1143000"/>
          </a:xfrm>
        </p:spPr>
        <p:txBody>
          <a:bodyPr>
            <a:normAutofit/>
          </a:bodyPr>
          <a:lstStyle/>
          <a:p>
            <a:r>
              <a:rPr lang="en-US" sz="3600" dirty="0" smtClean="0"/>
              <a:t>3: </a:t>
            </a:r>
            <a:r>
              <a:rPr lang="en-US" sz="3600" dirty="0" err="1" smtClean="0"/>
              <a:t>Borescope</a:t>
            </a:r>
            <a:r>
              <a:rPr lang="en-US" sz="3600" dirty="0" smtClean="0"/>
              <a:t> imaging</a:t>
            </a:r>
            <a:endParaRPr lang="en-US" sz="3600" dirty="0"/>
          </a:p>
        </p:txBody>
      </p:sp>
      <p:sp>
        <p:nvSpPr>
          <p:cNvPr id="3" name="Content Placeholder 2"/>
          <p:cNvSpPr>
            <a:spLocks noGrp="1"/>
          </p:cNvSpPr>
          <p:nvPr>
            <p:ph idx="1"/>
          </p:nvPr>
        </p:nvSpPr>
        <p:spPr>
          <a:xfrm>
            <a:off x="754993" y="1143000"/>
            <a:ext cx="4876800" cy="3157483"/>
          </a:xfrm>
        </p:spPr>
        <p:txBody>
          <a:bodyPr/>
          <a:lstStyle/>
          <a:p>
            <a:r>
              <a:rPr lang="en-US" sz="2000" dirty="0" smtClean="0"/>
              <a:t>Machida has a flexible </a:t>
            </a:r>
            <a:r>
              <a:rPr lang="en-US" sz="2000" dirty="0" err="1" smtClean="0"/>
              <a:t>borescope</a:t>
            </a:r>
            <a:r>
              <a:rPr lang="en-US" sz="2000" dirty="0" smtClean="0"/>
              <a:t> with a 2mm-high camera, 1024x640 </a:t>
            </a:r>
            <a:r>
              <a:rPr lang="en-US" sz="2000" dirty="0" err="1" smtClean="0"/>
              <a:t>px</a:t>
            </a:r>
            <a:r>
              <a:rPr lang="en-US" sz="2000" dirty="0" smtClean="0"/>
              <a:t>. This is just small enough to slide into the tube.</a:t>
            </a:r>
          </a:p>
          <a:p>
            <a:r>
              <a:rPr lang="en-US" sz="2000" dirty="0" smtClean="0"/>
              <a:t>An unvisited section is pristine</a:t>
            </a:r>
          </a:p>
          <a:p>
            <a:r>
              <a:rPr lang="en-US" sz="2000" dirty="0" smtClean="0"/>
              <a:t>The camera itself scratches the soft Aluminum</a:t>
            </a:r>
          </a:p>
          <a:p>
            <a:r>
              <a:rPr lang="en-US" sz="2000" dirty="0" smtClean="0"/>
              <a:t>In a few places, we saw unusual features.</a:t>
            </a:r>
          </a:p>
          <a:p>
            <a:endParaRPr lang="en-US" dirty="0"/>
          </a:p>
        </p:txBody>
      </p:sp>
      <p:sp>
        <p:nvSpPr>
          <p:cNvPr id="4" name="Slide Number Placeholder 3"/>
          <p:cNvSpPr>
            <a:spLocks noGrp="1"/>
          </p:cNvSpPr>
          <p:nvPr>
            <p:ph type="sldNum" sz="quarter" idx="12"/>
          </p:nvPr>
        </p:nvSpPr>
        <p:spPr/>
        <p:txBody>
          <a:bodyPr/>
          <a:lstStyle/>
          <a:p>
            <a:fld id="{A8E9C012-7853-C44D-803A-0A3ECA23CCB8}" type="slidenum">
              <a:rPr lang="en-US" smtClean="0"/>
              <a:pPr/>
              <a:t>11</a:t>
            </a:fld>
            <a:endParaRPr lang="en-US"/>
          </a:p>
        </p:txBody>
      </p:sp>
      <p:sp>
        <p:nvSpPr>
          <p:cNvPr id="5" name="Footer Placeholder 4"/>
          <p:cNvSpPr>
            <a:spLocks noGrp="1"/>
          </p:cNvSpPr>
          <p:nvPr>
            <p:ph type="ftr" sz="quarter" idx="11"/>
          </p:nvPr>
        </p:nvSpPr>
        <p:spPr/>
        <p:txBody>
          <a:bodyPr/>
          <a:lstStyle/>
          <a:p>
            <a:r>
              <a:rPr lang="en-US" smtClean="0"/>
              <a:t>Hubert van Hecke - VTX leak issue</a:t>
            </a:r>
            <a:endParaRPr lang="en-US"/>
          </a:p>
        </p:txBody>
      </p:sp>
      <p:pic>
        <p:nvPicPr>
          <p:cNvPr id="7" name="Picture 6" descr="machida1.jpg"/>
          <p:cNvPicPr>
            <a:picLocks noChangeAspect="1"/>
          </p:cNvPicPr>
          <p:nvPr/>
        </p:nvPicPr>
        <p:blipFill>
          <a:blip r:embed="rId3"/>
          <a:stretch>
            <a:fillRect/>
          </a:stretch>
        </p:blipFill>
        <p:spPr>
          <a:xfrm>
            <a:off x="5750549" y="963447"/>
            <a:ext cx="3149851" cy="2328151"/>
          </a:xfrm>
          <a:prstGeom prst="rect">
            <a:avLst/>
          </a:prstGeom>
        </p:spPr>
      </p:pic>
      <p:pic>
        <p:nvPicPr>
          <p:cNvPr id="9" name="Picture 8" descr="machida3.jpg"/>
          <p:cNvPicPr>
            <a:picLocks noChangeAspect="1"/>
          </p:cNvPicPr>
          <p:nvPr/>
        </p:nvPicPr>
        <p:blipFill>
          <a:blip r:embed="rId4"/>
          <a:stretch>
            <a:fillRect/>
          </a:stretch>
        </p:blipFill>
        <p:spPr>
          <a:xfrm>
            <a:off x="227723" y="4431862"/>
            <a:ext cx="3169635" cy="2342774"/>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a:bodyPr>
          <a:lstStyle/>
          <a:p>
            <a:r>
              <a:rPr lang="en-US" sz="3600" dirty="0" smtClean="0"/>
              <a:t>Observation of the leak</a:t>
            </a:r>
            <a:endParaRPr lang="en-US" sz="3600" dirty="0"/>
          </a:p>
        </p:txBody>
      </p:sp>
      <p:sp>
        <p:nvSpPr>
          <p:cNvPr id="4" name="Slide Number Placeholder 3"/>
          <p:cNvSpPr>
            <a:spLocks noGrp="1"/>
          </p:cNvSpPr>
          <p:nvPr>
            <p:ph type="sldNum" sz="quarter" idx="12"/>
          </p:nvPr>
        </p:nvSpPr>
        <p:spPr/>
        <p:txBody>
          <a:bodyPr/>
          <a:lstStyle/>
          <a:p>
            <a:fld id="{A8E9C012-7853-C44D-803A-0A3ECA23CCB8}" type="slidenum">
              <a:rPr lang="en-US" smtClean="0"/>
              <a:pPr/>
              <a:t>12</a:t>
            </a:fld>
            <a:endParaRPr lang="en-US"/>
          </a:p>
        </p:txBody>
      </p:sp>
      <p:sp>
        <p:nvSpPr>
          <p:cNvPr id="5" name="Footer Placeholder 4"/>
          <p:cNvSpPr>
            <a:spLocks noGrp="1"/>
          </p:cNvSpPr>
          <p:nvPr>
            <p:ph type="ftr" sz="quarter" idx="11"/>
          </p:nvPr>
        </p:nvSpPr>
        <p:spPr/>
        <p:txBody>
          <a:bodyPr/>
          <a:lstStyle/>
          <a:p>
            <a:r>
              <a:rPr lang="en-US" smtClean="0"/>
              <a:t>Hubert van Hecke - VTX leak issue</a:t>
            </a:r>
            <a:endParaRPr lang="en-US"/>
          </a:p>
        </p:txBody>
      </p:sp>
      <p:pic>
        <p:nvPicPr>
          <p:cNvPr id="8" name="Picture 7" descr="leak2.jpg"/>
          <p:cNvPicPr>
            <a:picLocks noChangeAspect="1"/>
          </p:cNvPicPr>
          <p:nvPr/>
        </p:nvPicPr>
        <p:blipFill>
          <a:blip r:embed="rId2"/>
          <a:stretch>
            <a:fillRect/>
          </a:stretch>
        </p:blipFill>
        <p:spPr>
          <a:xfrm>
            <a:off x="457200" y="2820671"/>
            <a:ext cx="6096000" cy="3535680"/>
          </a:xfrm>
          <a:prstGeom prst="rect">
            <a:avLst/>
          </a:prstGeom>
        </p:spPr>
      </p:pic>
      <p:sp>
        <p:nvSpPr>
          <p:cNvPr id="9" name="Content Placeholder 8"/>
          <p:cNvSpPr>
            <a:spLocks noGrp="1"/>
          </p:cNvSpPr>
          <p:nvPr>
            <p:ph idx="1"/>
          </p:nvPr>
        </p:nvSpPr>
        <p:spPr>
          <a:xfrm>
            <a:off x="5255188" y="2428240"/>
            <a:ext cx="2926080" cy="1747203"/>
          </a:xfrm>
        </p:spPr>
        <p:txBody>
          <a:bodyPr/>
          <a:lstStyle/>
          <a:p>
            <a:endParaRPr lang="en-US"/>
          </a:p>
        </p:txBody>
      </p:sp>
      <p:pic>
        <p:nvPicPr>
          <p:cNvPr id="6" name="Picture 5" descr="leak.jpg"/>
          <p:cNvPicPr>
            <a:picLocks noChangeAspect="1"/>
          </p:cNvPicPr>
          <p:nvPr/>
        </p:nvPicPr>
        <p:blipFill>
          <a:blip r:embed="rId3"/>
          <a:stretch>
            <a:fillRect/>
          </a:stretch>
        </p:blipFill>
        <p:spPr>
          <a:xfrm>
            <a:off x="4149834" y="978337"/>
            <a:ext cx="4536966" cy="3765682"/>
          </a:xfrm>
          <a:prstGeom prst="rect">
            <a:avLst/>
          </a:prstGeom>
        </p:spPr>
      </p:pic>
      <p:sp>
        <p:nvSpPr>
          <p:cNvPr id="10" name="TextBox 9"/>
          <p:cNvSpPr txBox="1"/>
          <p:nvPr/>
        </p:nvSpPr>
        <p:spPr>
          <a:xfrm>
            <a:off x="640080" y="1143000"/>
            <a:ext cx="3509754" cy="1200329"/>
          </a:xfrm>
          <a:prstGeom prst="rect">
            <a:avLst/>
          </a:prstGeom>
          <a:noFill/>
        </p:spPr>
        <p:txBody>
          <a:bodyPr wrap="square" rtlCol="0">
            <a:spAutoFit/>
          </a:bodyPr>
          <a:lstStyle/>
          <a:p>
            <a:r>
              <a:rPr lang="en-US" dirty="0" smtClean="0"/>
              <a:t>With the leak location identified, we removed the outside carbon foam, and saw the leak. </a:t>
            </a:r>
          </a:p>
          <a:p>
            <a:r>
              <a:rPr lang="en-US" dirty="0" smtClean="0"/>
              <a:t>Small craters could be seen</a:t>
            </a:r>
            <a:endParaRPr lang="en-US" dirty="0"/>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fontScale="90000"/>
          </a:bodyPr>
          <a:lstStyle/>
          <a:p>
            <a:r>
              <a:rPr lang="en-US" sz="3600" dirty="0" err="1" smtClean="0"/>
              <a:t>Closeup</a:t>
            </a:r>
            <a:r>
              <a:rPr lang="en-US" sz="3600" dirty="0" smtClean="0"/>
              <a:t/>
            </a:r>
            <a:br>
              <a:rPr lang="en-US" sz="3600" dirty="0" smtClean="0"/>
            </a:br>
            <a:endParaRPr lang="en-US" sz="3600" dirty="0"/>
          </a:p>
        </p:txBody>
      </p:sp>
      <p:sp>
        <p:nvSpPr>
          <p:cNvPr id="3" name="Content Placeholder 2"/>
          <p:cNvSpPr>
            <a:spLocks noGrp="1"/>
          </p:cNvSpPr>
          <p:nvPr>
            <p:ph idx="1"/>
          </p:nvPr>
        </p:nvSpPr>
        <p:spPr>
          <a:xfrm>
            <a:off x="2259724" y="2189655"/>
            <a:ext cx="6427076" cy="3936508"/>
          </a:xfrm>
        </p:spPr>
        <p:txBody>
          <a:bodyPr/>
          <a:lstStyle/>
          <a:p>
            <a:r>
              <a:rPr lang="en-US" sz="2000" dirty="0" smtClean="0"/>
              <a:t>Text</a:t>
            </a:r>
          </a:p>
          <a:p>
            <a:endParaRPr lang="en-US" dirty="0"/>
          </a:p>
        </p:txBody>
      </p:sp>
      <p:sp>
        <p:nvSpPr>
          <p:cNvPr id="4" name="Slide Number Placeholder 3"/>
          <p:cNvSpPr>
            <a:spLocks noGrp="1"/>
          </p:cNvSpPr>
          <p:nvPr>
            <p:ph type="sldNum" sz="quarter" idx="12"/>
          </p:nvPr>
        </p:nvSpPr>
        <p:spPr/>
        <p:txBody>
          <a:bodyPr/>
          <a:lstStyle/>
          <a:p>
            <a:fld id="{A8E9C012-7853-C44D-803A-0A3ECA23CCB8}" type="slidenum">
              <a:rPr lang="en-US" smtClean="0"/>
              <a:pPr/>
              <a:t>13</a:t>
            </a:fld>
            <a:endParaRPr lang="en-US"/>
          </a:p>
        </p:txBody>
      </p:sp>
      <p:sp>
        <p:nvSpPr>
          <p:cNvPr id="5" name="Footer Placeholder 4"/>
          <p:cNvSpPr>
            <a:spLocks noGrp="1"/>
          </p:cNvSpPr>
          <p:nvPr>
            <p:ph type="ftr" sz="quarter" idx="11"/>
          </p:nvPr>
        </p:nvSpPr>
        <p:spPr/>
        <p:txBody>
          <a:bodyPr/>
          <a:lstStyle/>
          <a:p>
            <a:r>
              <a:rPr lang="en-US" smtClean="0"/>
              <a:t>Hubert van Hecke - VTX leak issue</a:t>
            </a:r>
            <a:endParaRPr lang="en-US"/>
          </a:p>
        </p:txBody>
      </p:sp>
      <p:pic>
        <p:nvPicPr>
          <p:cNvPr id="7" name="Picture 6" descr="closeup1.jpg"/>
          <p:cNvPicPr>
            <a:picLocks noChangeAspect="1"/>
          </p:cNvPicPr>
          <p:nvPr/>
        </p:nvPicPr>
        <p:blipFill>
          <a:blip r:embed="rId2"/>
          <a:stretch>
            <a:fillRect/>
          </a:stretch>
        </p:blipFill>
        <p:spPr>
          <a:xfrm>
            <a:off x="1002081" y="751561"/>
            <a:ext cx="7421361" cy="5566021"/>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a:bodyPr>
          <a:lstStyle/>
          <a:p>
            <a:r>
              <a:rPr lang="en-US" sz="3600" dirty="0" smtClean="0"/>
              <a:t>Cutting the tube open</a:t>
            </a:r>
            <a:endParaRPr lang="en-US" sz="3600" dirty="0"/>
          </a:p>
        </p:txBody>
      </p:sp>
      <p:sp>
        <p:nvSpPr>
          <p:cNvPr id="3" name="Content Placeholder 2"/>
          <p:cNvSpPr>
            <a:spLocks noGrp="1"/>
          </p:cNvSpPr>
          <p:nvPr>
            <p:ph idx="1"/>
          </p:nvPr>
        </p:nvSpPr>
        <p:spPr>
          <a:xfrm>
            <a:off x="4419600" y="4643102"/>
            <a:ext cx="2133600" cy="1214363"/>
          </a:xfrm>
        </p:spPr>
        <p:txBody>
          <a:bodyPr/>
          <a:lstStyle/>
          <a:p>
            <a:r>
              <a:rPr lang="en-US" sz="2000" dirty="0" smtClean="0"/>
              <a:t>Text</a:t>
            </a:r>
          </a:p>
          <a:p>
            <a:endParaRPr lang="en-US" dirty="0"/>
          </a:p>
        </p:txBody>
      </p:sp>
      <p:sp>
        <p:nvSpPr>
          <p:cNvPr id="4" name="Slide Number Placeholder 3"/>
          <p:cNvSpPr>
            <a:spLocks noGrp="1"/>
          </p:cNvSpPr>
          <p:nvPr>
            <p:ph type="sldNum" sz="quarter" idx="12"/>
          </p:nvPr>
        </p:nvSpPr>
        <p:spPr/>
        <p:txBody>
          <a:bodyPr/>
          <a:lstStyle/>
          <a:p>
            <a:fld id="{A8E9C012-7853-C44D-803A-0A3ECA23CCB8}" type="slidenum">
              <a:rPr lang="en-US" smtClean="0"/>
              <a:pPr/>
              <a:t>14</a:t>
            </a:fld>
            <a:endParaRPr lang="en-US"/>
          </a:p>
        </p:txBody>
      </p:sp>
      <p:sp>
        <p:nvSpPr>
          <p:cNvPr id="5" name="Footer Placeholder 4"/>
          <p:cNvSpPr>
            <a:spLocks noGrp="1"/>
          </p:cNvSpPr>
          <p:nvPr>
            <p:ph type="ftr" sz="quarter" idx="11"/>
          </p:nvPr>
        </p:nvSpPr>
        <p:spPr/>
        <p:txBody>
          <a:bodyPr/>
          <a:lstStyle/>
          <a:p>
            <a:r>
              <a:rPr lang="en-US" smtClean="0"/>
              <a:t>Hubert van Hecke - VTX leak issue</a:t>
            </a:r>
            <a:endParaRPr lang="en-US"/>
          </a:p>
        </p:txBody>
      </p:sp>
      <p:pic>
        <p:nvPicPr>
          <p:cNvPr id="7" name="Picture 6" descr="setup.jpg"/>
          <p:cNvPicPr>
            <a:picLocks noChangeAspect="1"/>
          </p:cNvPicPr>
          <p:nvPr/>
        </p:nvPicPr>
        <p:blipFill>
          <a:blip r:embed="rId2"/>
          <a:stretch>
            <a:fillRect/>
          </a:stretch>
        </p:blipFill>
        <p:spPr>
          <a:xfrm>
            <a:off x="601011" y="3466706"/>
            <a:ext cx="6621495" cy="2889644"/>
          </a:xfrm>
          <a:prstGeom prst="rect">
            <a:avLst/>
          </a:prstGeom>
        </p:spPr>
      </p:pic>
      <p:sp>
        <p:nvSpPr>
          <p:cNvPr id="8" name="TextBox 7"/>
          <p:cNvSpPr txBox="1"/>
          <p:nvPr/>
        </p:nvSpPr>
        <p:spPr>
          <a:xfrm>
            <a:off x="601011" y="2078416"/>
            <a:ext cx="3089826" cy="1200329"/>
          </a:xfrm>
          <a:prstGeom prst="rect">
            <a:avLst/>
          </a:prstGeom>
          <a:noFill/>
        </p:spPr>
        <p:txBody>
          <a:bodyPr wrap="square" rtlCol="0">
            <a:spAutoFit/>
          </a:bodyPr>
          <a:lstStyle/>
          <a:p>
            <a:r>
              <a:rPr lang="en-US" dirty="0" smtClean="0"/>
              <a:t>A jig allows a scan of the cut section in 1 cm steps, and registration of front/back/top images</a:t>
            </a:r>
            <a:endParaRPr lang="en-US" dirty="0"/>
          </a:p>
        </p:txBody>
      </p:sp>
      <p:pic>
        <p:nvPicPr>
          <p:cNvPr id="9" name="Picture 8" descr="tube_cartoon.png"/>
          <p:cNvPicPr>
            <a:picLocks noChangeAspect="1"/>
          </p:cNvPicPr>
          <p:nvPr/>
        </p:nvPicPr>
        <p:blipFill>
          <a:blip r:embed="rId3"/>
          <a:stretch>
            <a:fillRect/>
          </a:stretch>
        </p:blipFill>
        <p:spPr>
          <a:xfrm>
            <a:off x="3829740" y="973571"/>
            <a:ext cx="5060260" cy="2339608"/>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a:bodyPr>
          <a:lstStyle/>
          <a:p>
            <a:r>
              <a:rPr lang="en-US" sz="3600" dirty="0" smtClean="0"/>
              <a:t>Inside/outside/top views</a:t>
            </a:r>
            <a:endParaRPr lang="en-US" sz="3600" dirty="0"/>
          </a:p>
        </p:txBody>
      </p:sp>
      <p:sp>
        <p:nvSpPr>
          <p:cNvPr id="3" name="Content Placeholder 2"/>
          <p:cNvSpPr>
            <a:spLocks noGrp="1"/>
          </p:cNvSpPr>
          <p:nvPr>
            <p:ph idx="1"/>
          </p:nvPr>
        </p:nvSpPr>
        <p:spPr/>
        <p:txBody>
          <a:bodyPr/>
          <a:lstStyle/>
          <a:p>
            <a:r>
              <a:rPr lang="en-US" sz="2000" dirty="0" smtClean="0"/>
              <a:t>Text</a:t>
            </a:r>
          </a:p>
          <a:p>
            <a:endParaRPr lang="en-US" dirty="0"/>
          </a:p>
        </p:txBody>
      </p:sp>
      <p:sp>
        <p:nvSpPr>
          <p:cNvPr id="4" name="Slide Number Placeholder 3"/>
          <p:cNvSpPr>
            <a:spLocks noGrp="1"/>
          </p:cNvSpPr>
          <p:nvPr>
            <p:ph type="sldNum" sz="quarter" idx="12"/>
          </p:nvPr>
        </p:nvSpPr>
        <p:spPr/>
        <p:txBody>
          <a:bodyPr/>
          <a:lstStyle/>
          <a:p>
            <a:fld id="{A8E9C012-7853-C44D-803A-0A3ECA23CCB8}" type="slidenum">
              <a:rPr lang="en-US" smtClean="0"/>
              <a:pPr/>
              <a:t>15</a:t>
            </a:fld>
            <a:endParaRPr lang="en-US"/>
          </a:p>
        </p:txBody>
      </p:sp>
      <p:sp>
        <p:nvSpPr>
          <p:cNvPr id="5" name="Footer Placeholder 4"/>
          <p:cNvSpPr>
            <a:spLocks noGrp="1"/>
          </p:cNvSpPr>
          <p:nvPr>
            <p:ph type="ftr" sz="quarter" idx="11"/>
          </p:nvPr>
        </p:nvSpPr>
        <p:spPr/>
        <p:txBody>
          <a:bodyPr/>
          <a:lstStyle/>
          <a:p>
            <a:r>
              <a:rPr lang="en-US" smtClean="0"/>
              <a:t>Hubert van Hecke - VTX leak issue</a:t>
            </a:r>
            <a:endParaRPr lang="en-US"/>
          </a:p>
        </p:txBody>
      </p:sp>
      <p:sp>
        <p:nvSpPr>
          <p:cNvPr id="6" name="TextBox 5"/>
          <p:cNvSpPr txBox="1"/>
          <p:nvPr/>
        </p:nvSpPr>
        <p:spPr>
          <a:xfrm>
            <a:off x="3403111" y="2688634"/>
            <a:ext cx="184666" cy="369332"/>
          </a:xfrm>
          <a:prstGeom prst="rect">
            <a:avLst/>
          </a:prstGeom>
          <a:noFill/>
        </p:spPr>
        <p:txBody>
          <a:bodyPr wrap="none" rtlCol="0">
            <a:spAutoFit/>
          </a:bodyPr>
          <a:lstStyle/>
          <a:p>
            <a:endParaRPr lang="en-US" dirty="0"/>
          </a:p>
        </p:txBody>
      </p:sp>
      <p:pic>
        <p:nvPicPr>
          <p:cNvPr id="8" name="Picture 7" descr="in_out.png"/>
          <p:cNvPicPr>
            <a:picLocks noChangeAspect="1"/>
          </p:cNvPicPr>
          <p:nvPr/>
        </p:nvPicPr>
        <p:blipFill>
          <a:blip r:embed="rId2"/>
          <a:stretch>
            <a:fillRect/>
          </a:stretch>
        </p:blipFill>
        <p:spPr>
          <a:xfrm>
            <a:off x="3358531" y="1419990"/>
            <a:ext cx="5322538" cy="4936360"/>
          </a:xfrm>
          <a:prstGeom prst="rect">
            <a:avLst/>
          </a:prstGeom>
        </p:spPr>
      </p:pic>
      <p:sp>
        <p:nvSpPr>
          <p:cNvPr id="9" name="TextBox 8"/>
          <p:cNvSpPr txBox="1"/>
          <p:nvPr/>
        </p:nvSpPr>
        <p:spPr>
          <a:xfrm>
            <a:off x="3956928" y="1050658"/>
            <a:ext cx="738303" cy="369332"/>
          </a:xfrm>
          <a:prstGeom prst="rect">
            <a:avLst/>
          </a:prstGeom>
          <a:noFill/>
        </p:spPr>
        <p:txBody>
          <a:bodyPr wrap="none" rtlCol="0">
            <a:spAutoFit/>
          </a:bodyPr>
          <a:lstStyle/>
          <a:p>
            <a:r>
              <a:rPr lang="en-US" dirty="0" smtClean="0"/>
              <a:t>inside</a:t>
            </a:r>
            <a:endParaRPr lang="en-US" dirty="0"/>
          </a:p>
        </p:txBody>
      </p:sp>
      <p:sp>
        <p:nvSpPr>
          <p:cNvPr id="10" name="TextBox 9"/>
          <p:cNvSpPr txBox="1"/>
          <p:nvPr/>
        </p:nvSpPr>
        <p:spPr>
          <a:xfrm>
            <a:off x="6019800" y="1050658"/>
            <a:ext cx="884377" cy="369332"/>
          </a:xfrm>
          <a:prstGeom prst="rect">
            <a:avLst/>
          </a:prstGeom>
          <a:noFill/>
        </p:spPr>
        <p:txBody>
          <a:bodyPr wrap="none" rtlCol="0">
            <a:spAutoFit/>
          </a:bodyPr>
          <a:lstStyle/>
          <a:p>
            <a:r>
              <a:rPr lang="en-US" dirty="0" smtClean="0"/>
              <a:t>outside</a:t>
            </a:r>
            <a:endParaRPr lang="en-US" dirty="0"/>
          </a:p>
        </p:txBody>
      </p:sp>
      <p:sp>
        <p:nvSpPr>
          <p:cNvPr id="11" name="TextBox 10"/>
          <p:cNvSpPr txBox="1"/>
          <p:nvPr/>
        </p:nvSpPr>
        <p:spPr>
          <a:xfrm>
            <a:off x="7950534" y="1050658"/>
            <a:ext cx="502737" cy="369332"/>
          </a:xfrm>
          <a:prstGeom prst="rect">
            <a:avLst/>
          </a:prstGeom>
          <a:noFill/>
        </p:spPr>
        <p:txBody>
          <a:bodyPr wrap="none" rtlCol="0">
            <a:spAutoFit/>
          </a:bodyPr>
          <a:lstStyle/>
          <a:p>
            <a:r>
              <a:rPr lang="en-US" dirty="0" smtClean="0"/>
              <a:t>top</a:t>
            </a:r>
            <a:endParaRPr lang="en-US" dirty="0"/>
          </a:p>
        </p:txBody>
      </p:sp>
      <p:pic>
        <p:nvPicPr>
          <p:cNvPr id="12" name="Picture 11" descr="cut_cartoon.png"/>
          <p:cNvPicPr>
            <a:picLocks noChangeAspect="1"/>
          </p:cNvPicPr>
          <p:nvPr/>
        </p:nvPicPr>
        <p:blipFill>
          <a:blip r:embed="rId3"/>
          <a:stretch>
            <a:fillRect/>
          </a:stretch>
        </p:blipFill>
        <p:spPr>
          <a:xfrm>
            <a:off x="615140" y="1143000"/>
            <a:ext cx="1943100" cy="1358900"/>
          </a:xfrm>
          <a:prstGeom prst="rect">
            <a:avLst/>
          </a:prstGeom>
        </p:spPr>
      </p:pic>
      <p:sp>
        <p:nvSpPr>
          <p:cNvPr id="13" name="TextBox 12"/>
          <p:cNvSpPr txBox="1"/>
          <p:nvPr/>
        </p:nvSpPr>
        <p:spPr>
          <a:xfrm>
            <a:off x="615140" y="2926741"/>
            <a:ext cx="2743391" cy="923330"/>
          </a:xfrm>
          <a:prstGeom prst="rect">
            <a:avLst/>
          </a:prstGeom>
          <a:noFill/>
        </p:spPr>
        <p:txBody>
          <a:bodyPr wrap="square" rtlCol="0">
            <a:spAutoFit/>
          </a:bodyPr>
          <a:lstStyle/>
          <a:p>
            <a:r>
              <a:rPr lang="en-US" dirty="0" smtClean="0"/>
              <a:t>The inside of the tube is very clean, the outside shows signs of corrosion</a:t>
            </a:r>
            <a:endParaRPr lang="en-US" dirty="0"/>
          </a:p>
        </p:txBody>
      </p:sp>
      <p:sp>
        <p:nvSpPr>
          <p:cNvPr id="14" name="TextBox 13"/>
          <p:cNvSpPr txBox="1"/>
          <p:nvPr/>
        </p:nvSpPr>
        <p:spPr>
          <a:xfrm>
            <a:off x="615140" y="4137123"/>
            <a:ext cx="2743391" cy="646331"/>
          </a:xfrm>
          <a:prstGeom prst="rect">
            <a:avLst/>
          </a:prstGeom>
          <a:noFill/>
        </p:spPr>
        <p:txBody>
          <a:bodyPr wrap="square" rtlCol="0">
            <a:spAutoFit/>
          </a:bodyPr>
          <a:lstStyle/>
          <a:p>
            <a:r>
              <a:rPr lang="en-US" dirty="0" smtClean="0"/>
              <a:t>The leak can be found on the inside of the tube</a:t>
            </a:r>
            <a:endParaRPr lang="en-US" dirty="0"/>
          </a:p>
        </p:txBody>
      </p:sp>
      <p:pic>
        <p:nvPicPr>
          <p:cNvPr id="15" name="Picture 14" descr="inside_pinhole.jpg"/>
          <p:cNvPicPr>
            <a:picLocks noChangeAspect="1"/>
          </p:cNvPicPr>
          <p:nvPr/>
        </p:nvPicPr>
        <p:blipFill>
          <a:blip r:embed="rId4"/>
          <a:stretch>
            <a:fillRect/>
          </a:stretch>
        </p:blipFill>
        <p:spPr>
          <a:xfrm>
            <a:off x="615140" y="4810506"/>
            <a:ext cx="2509060" cy="1545844"/>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a:bodyPr>
          <a:lstStyle/>
          <a:p>
            <a:r>
              <a:rPr lang="en-US" sz="3600" dirty="0" smtClean="0"/>
              <a:t>Inside/outside features</a:t>
            </a:r>
            <a:endParaRPr lang="en-US" sz="3600" dirty="0"/>
          </a:p>
        </p:txBody>
      </p:sp>
      <p:sp>
        <p:nvSpPr>
          <p:cNvPr id="3" name="Content Placeholder 2"/>
          <p:cNvSpPr>
            <a:spLocks noGrp="1"/>
          </p:cNvSpPr>
          <p:nvPr>
            <p:ph idx="1"/>
          </p:nvPr>
        </p:nvSpPr>
        <p:spPr>
          <a:xfrm>
            <a:off x="457200" y="1143000"/>
            <a:ext cx="3895834" cy="4525963"/>
          </a:xfrm>
        </p:spPr>
        <p:txBody>
          <a:bodyPr/>
          <a:lstStyle/>
          <a:p>
            <a:pPr>
              <a:buNone/>
            </a:pPr>
            <a:endParaRPr lang="en-US" sz="2000" dirty="0" smtClean="0"/>
          </a:p>
          <a:p>
            <a:r>
              <a:rPr lang="en-US" sz="2000" dirty="0" smtClean="0"/>
              <a:t>Feature seen on the inside corresponds to a location where carbon foam remained attached to the outside</a:t>
            </a:r>
          </a:p>
          <a:p>
            <a:endParaRPr lang="en-US" sz="2000" dirty="0" smtClean="0"/>
          </a:p>
          <a:p>
            <a:endParaRPr lang="en-US" sz="2000" dirty="0" smtClean="0"/>
          </a:p>
          <a:p>
            <a:endParaRPr lang="en-US" dirty="0"/>
          </a:p>
        </p:txBody>
      </p:sp>
      <p:sp>
        <p:nvSpPr>
          <p:cNvPr id="4" name="Slide Number Placeholder 3"/>
          <p:cNvSpPr>
            <a:spLocks noGrp="1"/>
          </p:cNvSpPr>
          <p:nvPr>
            <p:ph type="sldNum" sz="quarter" idx="12"/>
          </p:nvPr>
        </p:nvSpPr>
        <p:spPr/>
        <p:txBody>
          <a:bodyPr/>
          <a:lstStyle/>
          <a:p>
            <a:fld id="{A8E9C012-7853-C44D-803A-0A3ECA23CCB8}" type="slidenum">
              <a:rPr lang="en-US" smtClean="0"/>
              <a:pPr/>
              <a:t>16</a:t>
            </a:fld>
            <a:endParaRPr lang="en-US"/>
          </a:p>
        </p:txBody>
      </p:sp>
      <p:sp>
        <p:nvSpPr>
          <p:cNvPr id="5" name="Footer Placeholder 4"/>
          <p:cNvSpPr>
            <a:spLocks noGrp="1"/>
          </p:cNvSpPr>
          <p:nvPr>
            <p:ph type="ftr" sz="quarter" idx="11"/>
          </p:nvPr>
        </p:nvSpPr>
        <p:spPr/>
        <p:txBody>
          <a:bodyPr/>
          <a:lstStyle/>
          <a:p>
            <a:r>
              <a:rPr lang="en-US" smtClean="0"/>
              <a:t>Hubert van Hecke - VTX leak issue</a:t>
            </a:r>
            <a:endParaRPr lang="en-US"/>
          </a:p>
        </p:txBody>
      </p:sp>
      <p:pic>
        <p:nvPicPr>
          <p:cNvPr id="6" name="Picture 5" descr="inside1.JPG"/>
          <p:cNvPicPr>
            <a:picLocks noChangeAspect="1"/>
          </p:cNvPicPr>
          <p:nvPr/>
        </p:nvPicPr>
        <p:blipFill>
          <a:blip r:embed="rId2"/>
          <a:stretch>
            <a:fillRect/>
          </a:stretch>
        </p:blipFill>
        <p:spPr>
          <a:xfrm>
            <a:off x="4353034" y="900166"/>
            <a:ext cx="4105166" cy="3078875"/>
          </a:xfrm>
          <a:prstGeom prst="rect">
            <a:avLst/>
          </a:prstGeom>
        </p:spPr>
      </p:pic>
      <p:pic>
        <p:nvPicPr>
          <p:cNvPr id="9" name="Picture 8" descr="outside1.jpg"/>
          <p:cNvPicPr>
            <a:picLocks noChangeAspect="1"/>
          </p:cNvPicPr>
          <p:nvPr/>
        </p:nvPicPr>
        <p:blipFill>
          <a:blip r:embed="rId3"/>
          <a:stretch>
            <a:fillRect/>
          </a:stretch>
        </p:blipFill>
        <p:spPr>
          <a:xfrm>
            <a:off x="4353034" y="4126132"/>
            <a:ext cx="4105166" cy="3078875"/>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a:bodyPr>
          <a:lstStyle/>
          <a:p>
            <a:r>
              <a:rPr lang="en-US" sz="3600" dirty="0" smtClean="0"/>
              <a:t>Active corrosion tests - 1</a:t>
            </a:r>
            <a:endParaRPr lang="en-US" sz="3600" dirty="0"/>
          </a:p>
        </p:txBody>
      </p:sp>
      <p:sp>
        <p:nvSpPr>
          <p:cNvPr id="3" name="Content Placeholder 2"/>
          <p:cNvSpPr>
            <a:spLocks noGrp="1"/>
          </p:cNvSpPr>
          <p:nvPr>
            <p:ph idx="1"/>
          </p:nvPr>
        </p:nvSpPr>
        <p:spPr>
          <a:xfrm>
            <a:off x="6240690" y="4345467"/>
            <a:ext cx="2446110" cy="1780696"/>
          </a:xfrm>
        </p:spPr>
        <p:txBody>
          <a:bodyPr/>
          <a:lstStyle/>
          <a:p>
            <a:r>
              <a:rPr lang="en-US" sz="2000" dirty="0" smtClean="0"/>
              <a:t>Text</a:t>
            </a:r>
          </a:p>
          <a:p>
            <a:endParaRPr lang="en-US" dirty="0"/>
          </a:p>
        </p:txBody>
      </p:sp>
      <p:sp>
        <p:nvSpPr>
          <p:cNvPr id="4" name="Slide Number Placeholder 3"/>
          <p:cNvSpPr>
            <a:spLocks noGrp="1"/>
          </p:cNvSpPr>
          <p:nvPr>
            <p:ph type="sldNum" sz="quarter" idx="12"/>
          </p:nvPr>
        </p:nvSpPr>
        <p:spPr/>
        <p:txBody>
          <a:bodyPr/>
          <a:lstStyle/>
          <a:p>
            <a:fld id="{A8E9C012-7853-C44D-803A-0A3ECA23CCB8}" type="slidenum">
              <a:rPr lang="en-US" smtClean="0"/>
              <a:pPr/>
              <a:t>17</a:t>
            </a:fld>
            <a:endParaRPr lang="en-US"/>
          </a:p>
        </p:txBody>
      </p:sp>
      <p:sp>
        <p:nvSpPr>
          <p:cNvPr id="5" name="Footer Placeholder 4"/>
          <p:cNvSpPr>
            <a:spLocks noGrp="1"/>
          </p:cNvSpPr>
          <p:nvPr>
            <p:ph type="ftr" sz="quarter" idx="11"/>
          </p:nvPr>
        </p:nvSpPr>
        <p:spPr/>
        <p:txBody>
          <a:bodyPr/>
          <a:lstStyle/>
          <a:p>
            <a:r>
              <a:rPr lang="en-US" smtClean="0"/>
              <a:t>Hubert van Hecke - VTX leak issue</a:t>
            </a:r>
            <a:endParaRPr lang="en-US"/>
          </a:p>
        </p:txBody>
      </p:sp>
      <p:pic>
        <p:nvPicPr>
          <p:cNvPr id="6" name="Picture 5" descr="corr_test1.jpg"/>
          <p:cNvPicPr>
            <a:picLocks noChangeAspect="1"/>
          </p:cNvPicPr>
          <p:nvPr/>
        </p:nvPicPr>
        <p:blipFill>
          <a:blip r:embed="rId2"/>
          <a:stretch>
            <a:fillRect/>
          </a:stretch>
        </p:blipFill>
        <p:spPr>
          <a:xfrm>
            <a:off x="3748438" y="1005063"/>
            <a:ext cx="5080000" cy="2169160"/>
          </a:xfrm>
          <a:prstGeom prst="rect">
            <a:avLst/>
          </a:prstGeom>
        </p:spPr>
      </p:pic>
      <p:pic>
        <p:nvPicPr>
          <p:cNvPr id="7" name="Picture 6" descr="corr_test2.jpg"/>
          <p:cNvPicPr>
            <a:picLocks noChangeAspect="1"/>
          </p:cNvPicPr>
          <p:nvPr/>
        </p:nvPicPr>
        <p:blipFill>
          <a:blip r:embed="rId3"/>
          <a:stretch>
            <a:fillRect/>
          </a:stretch>
        </p:blipFill>
        <p:spPr>
          <a:xfrm>
            <a:off x="5464876" y="3389688"/>
            <a:ext cx="3363562" cy="2966662"/>
          </a:xfrm>
          <a:prstGeom prst="rect">
            <a:avLst/>
          </a:prstGeom>
        </p:spPr>
      </p:pic>
      <p:sp>
        <p:nvSpPr>
          <p:cNvPr id="8" name="TextBox 7"/>
          <p:cNvSpPr txBox="1"/>
          <p:nvPr/>
        </p:nvSpPr>
        <p:spPr>
          <a:xfrm>
            <a:off x="457200" y="1408804"/>
            <a:ext cx="3291238" cy="923330"/>
          </a:xfrm>
          <a:prstGeom prst="rect">
            <a:avLst/>
          </a:prstGeom>
          <a:noFill/>
        </p:spPr>
        <p:txBody>
          <a:bodyPr wrap="square" rtlCol="0">
            <a:spAutoFit/>
          </a:bodyPr>
          <a:lstStyle/>
          <a:p>
            <a:r>
              <a:rPr lang="en-US" dirty="0" smtClean="0"/>
              <a:t>Four carbon foam/Aluminum</a:t>
            </a:r>
          </a:p>
          <a:p>
            <a:r>
              <a:rPr lang="en-US" dirty="0" smtClean="0"/>
              <a:t>sandwiches, immersed in tap water</a:t>
            </a:r>
            <a:endParaRPr lang="en-US" dirty="0"/>
          </a:p>
        </p:txBody>
      </p:sp>
      <p:sp>
        <p:nvSpPr>
          <p:cNvPr id="9" name="TextBox 8"/>
          <p:cNvSpPr txBox="1"/>
          <p:nvPr/>
        </p:nvSpPr>
        <p:spPr>
          <a:xfrm>
            <a:off x="457200" y="4861367"/>
            <a:ext cx="4860781" cy="646331"/>
          </a:xfrm>
          <a:prstGeom prst="rect">
            <a:avLst/>
          </a:prstGeom>
          <a:noFill/>
        </p:spPr>
        <p:txBody>
          <a:bodyPr wrap="square" rtlCol="0">
            <a:spAutoFit/>
          </a:bodyPr>
          <a:lstStyle/>
          <a:p>
            <a:r>
              <a:rPr lang="en-US" dirty="0" smtClean="0"/>
              <a:t>Aluminum/carbon foam sandwich, immersed in tap water, and assisted by ~30 </a:t>
            </a:r>
            <a:r>
              <a:rPr lang="en-US" dirty="0" err="1" smtClean="0"/>
              <a:t>mA</a:t>
            </a:r>
            <a:r>
              <a:rPr lang="en-US" dirty="0" smtClean="0"/>
              <a:t> of current</a:t>
            </a:r>
            <a:endParaRPr lang="en-US" dirty="0"/>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a:bodyPr>
          <a:lstStyle/>
          <a:p>
            <a:r>
              <a:rPr lang="en-US" sz="3600" dirty="0" smtClean="0"/>
              <a:t>Active corrosion tests - 2</a:t>
            </a:r>
            <a:endParaRPr lang="en-US" sz="3600" dirty="0"/>
          </a:p>
        </p:txBody>
      </p:sp>
      <p:sp>
        <p:nvSpPr>
          <p:cNvPr id="3" name="Content Placeholder 2"/>
          <p:cNvSpPr>
            <a:spLocks noGrp="1"/>
          </p:cNvSpPr>
          <p:nvPr>
            <p:ph idx="1"/>
          </p:nvPr>
        </p:nvSpPr>
        <p:spPr>
          <a:xfrm>
            <a:off x="6240690" y="4345467"/>
            <a:ext cx="2446110" cy="1780696"/>
          </a:xfrm>
        </p:spPr>
        <p:txBody>
          <a:bodyPr/>
          <a:lstStyle/>
          <a:p>
            <a:r>
              <a:rPr lang="en-US" sz="2000" dirty="0" smtClean="0"/>
              <a:t>Text</a:t>
            </a:r>
          </a:p>
          <a:p>
            <a:endParaRPr lang="en-US" dirty="0"/>
          </a:p>
        </p:txBody>
      </p:sp>
      <p:sp>
        <p:nvSpPr>
          <p:cNvPr id="4" name="Slide Number Placeholder 3"/>
          <p:cNvSpPr>
            <a:spLocks noGrp="1"/>
          </p:cNvSpPr>
          <p:nvPr>
            <p:ph type="sldNum" sz="quarter" idx="12"/>
          </p:nvPr>
        </p:nvSpPr>
        <p:spPr/>
        <p:txBody>
          <a:bodyPr/>
          <a:lstStyle/>
          <a:p>
            <a:fld id="{A8E9C012-7853-C44D-803A-0A3ECA23CCB8}" type="slidenum">
              <a:rPr lang="en-US" smtClean="0"/>
              <a:pPr/>
              <a:t>18</a:t>
            </a:fld>
            <a:endParaRPr lang="en-US"/>
          </a:p>
        </p:txBody>
      </p:sp>
      <p:sp>
        <p:nvSpPr>
          <p:cNvPr id="5" name="Footer Placeholder 4"/>
          <p:cNvSpPr>
            <a:spLocks noGrp="1"/>
          </p:cNvSpPr>
          <p:nvPr>
            <p:ph type="ftr" sz="quarter" idx="11"/>
          </p:nvPr>
        </p:nvSpPr>
        <p:spPr/>
        <p:txBody>
          <a:bodyPr/>
          <a:lstStyle/>
          <a:p>
            <a:r>
              <a:rPr lang="en-US" smtClean="0"/>
              <a:t>Hubert van Hecke - VTX leak issue</a:t>
            </a:r>
            <a:endParaRPr lang="en-US"/>
          </a:p>
        </p:txBody>
      </p:sp>
      <p:pic>
        <p:nvPicPr>
          <p:cNvPr id="11" name="Picture 10" descr="corr_test3.jpg"/>
          <p:cNvPicPr>
            <a:picLocks noChangeAspect="1"/>
          </p:cNvPicPr>
          <p:nvPr/>
        </p:nvPicPr>
        <p:blipFill>
          <a:blip r:embed="rId2"/>
          <a:stretch>
            <a:fillRect/>
          </a:stretch>
        </p:blipFill>
        <p:spPr>
          <a:xfrm>
            <a:off x="5456147" y="1787449"/>
            <a:ext cx="3230654" cy="3695061"/>
          </a:xfrm>
          <a:prstGeom prst="rect">
            <a:avLst/>
          </a:prstGeom>
        </p:spPr>
      </p:pic>
      <p:sp>
        <p:nvSpPr>
          <p:cNvPr id="12" name="TextBox 11"/>
          <p:cNvSpPr txBox="1"/>
          <p:nvPr/>
        </p:nvSpPr>
        <p:spPr>
          <a:xfrm>
            <a:off x="1145208" y="2212418"/>
            <a:ext cx="3957984" cy="923330"/>
          </a:xfrm>
          <a:prstGeom prst="rect">
            <a:avLst/>
          </a:prstGeom>
          <a:noFill/>
        </p:spPr>
        <p:txBody>
          <a:bodyPr wrap="square" rtlCol="0">
            <a:spAutoFit/>
          </a:bodyPr>
          <a:lstStyle/>
          <a:p>
            <a:r>
              <a:rPr lang="en-US" dirty="0" smtClean="0"/>
              <a:t>Within a few days, a whitish, very low density material formed at the interface between the Al and C.</a:t>
            </a:r>
            <a:endParaRPr lang="en-US" dirty="0"/>
          </a:p>
        </p:txBody>
      </p:sp>
      <p:sp>
        <p:nvSpPr>
          <p:cNvPr id="13" name="TextBox 12"/>
          <p:cNvSpPr txBox="1"/>
          <p:nvPr/>
        </p:nvSpPr>
        <p:spPr>
          <a:xfrm>
            <a:off x="1145209" y="3634980"/>
            <a:ext cx="4310938" cy="923330"/>
          </a:xfrm>
          <a:prstGeom prst="rect">
            <a:avLst/>
          </a:prstGeom>
          <a:noFill/>
        </p:spPr>
        <p:txBody>
          <a:bodyPr wrap="square" rtlCol="0">
            <a:spAutoFit/>
          </a:bodyPr>
          <a:lstStyle/>
          <a:p>
            <a:r>
              <a:rPr lang="en-US" dirty="0" smtClean="0"/>
              <a:t>I have collected some of this, and it is currently drying so we can send it for analysis.</a:t>
            </a:r>
            <a:endParaRPr lang="en-US" dirty="0"/>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a:bodyPr>
          <a:lstStyle/>
          <a:p>
            <a:r>
              <a:rPr lang="en-US" sz="3600" dirty="0" smtClean="0"/>
              <a:t>Active corrosion tests - 3</a:t>
            </a:r>
            <a:endParaRPr lang="en-US" sz="3600" dirty="0"/>
          </a:p>
        </p:txBody>
      </p:sp>
      <p:sp>
        <p:nvSpPr>
          <p:cNvPr id="3" name="Content Placeholder 2"/>
          <p:cNvSpPr>
            <a:spLocks noGrp="1"/>
          </p:cNvSpPr>
          <p:nvPr>
            <p:ph idx="1"/>
          </p:nvPr>
        </p:nvSpPr>
        <p:spPr>
          <a:xfrm>
            <a:off x="6240690" y="4345467"/>
            <a:ext cx="2446110" cy="1780696"/>
          </a:xfrm>
        </p:spPr>
        <p:txBody>
          <a:bodyPr/>
          <a:lstStyle/>
          <a:p>
            <a:r>
              <a:rPr lang="en-US" sz="2000" dirty="0" smtClean="0"/>
              <a:t>Text</a:t>
            </a:r>
          </a:p>
          <a:p>
            <a:endParaRPr lang="en-US" dirty="0"/>
          </a:p>
        </p:txBody>
      </p:sp>
      <p:sp>
        <p:nvSpPr>
          <p:cNvPr id="4" name="Slide Number Placeholder 3"/>
          <p:cNvSpPr>
            <a:spLocks noGrp="1"/>
          </p:cNvSpPr>
          <p:nvPr>
            <p:ph type="sldNum" sz="quarter" idx="12"/>
          </p:nvPr>
        </p:nvSpPr>
        <p:spPr/>
        <p:txBody>
          <a:bodyPr/>
          <a:lstStyle/>
          <a:p>
            <a:fld id="{A8E9C012-7853-C44D-803A-0A3ECA23CCB8}" type="slidenum">
              <a:rPr lang="en-US" smtClean="0"/>
              <a:pPr/>
              <a:t>19</a:t>
            </a:fld>
            <a:endParaRPr lang="en-US"/>
          </a:p>
        </p:txBody>
      </p:sp>
      <p:sp>
        <p:nvSpPr>
          <p:cNvPr id="5" name="Footer Placeholder 4"/>
          <p:cNvSpPr>
            <a:spLocks noGrp="1"/>
          </p:cNvSpPr>
          <p:nvPr>
            <p:ph type="ftr" sz="quarter" idx="11"/>
          </p:nvPr>
        </p:nvSpPr>
        <p:spPr/>
        <p:txBody>
          <a:bodyPr/>
          <a:lstStyle/>
          <a:p>
            <a:r>
              <a:rPr lang="en-US" smtClean="0"/>
              <a:t>Hubert van Hecke - VTX leak issue</a:t>
            </a:r>
            <a:endParaRPr lang="en-US"/>
          </a:p>
        </p:txBody>
      </p:sp>
      <p:pic>
        <p:nvPicPr>
          <p:cNvPr id="9" name="Picture 8" descr="active1.png"/>
          <p:cNvPicPr>
            <a:picLocks noChangeAspect="1"/>
          </p:cNvPicPr>
          <p:nvPr/>
        </p:nvPicPr>
        <p:blipFill>
          <a:blip r:embed="rId2"/>
          <a:stretch>
            <a:fillRect/>
          </a:stretch>
        </p:blipFill>
        <p:spPr>
          <a:xfrm>
            <a:off x="3001806" y="1464163"/>
            <a:ext cx="6035987" cy="5056517"/>
          </a:xfrm>
          <a:prstGeom prst="rect">
            <a:avLst/>
          </a:prstGeom>
        </p:spPr>
      </p:pic>
      <p:sp>
        <p:nvSpPr>
          <p:cNvPr id="10" name="TextBox 9"/>
          <p:cNvSpPr txBox="1"/>
          <p:nvPr/>
        </p:nvSpPr>
        <p:spPr>
          <a:xfrm>
            <a:off x="4008329" y="1094831"/>
            <a:ext cx="564052" cy="369332"/>
          </a:xfrm>
          <a:prstGeom prst="rect">
            <a:avLst/>
          </a:prstGeom>
          <a:noFill/>
        </p:spPr>
        <p:txBody>
          <a:bodyPr wrap="none" rtlCol="0">
            <a:spAutoFit/>
          </a:bodyPr>
          <a:lstStyle/>
          <a:p>
            <a:r>
              <a:rPr lang="en-US" dirty="0" smtClean="0"/>
              <a:t>side</a:t>
            </a:r>
            <a:endParaRPr lang="en-US" dirty="0"/>
          </a:p>
        </p:txBody>
      </p:sp>
      <p:sp>
        <p:nvSpPr>
          <p:cNvPr id="16" name="TextBox 15"/>
          <p:cNvSpPr txBox="1"/>
          <p:nvPr/>
        </p:nvSpPr>
        <p:spPr>
          <a:xfrm>
            <a:off x="6603568" y="1094831"/>
            <a:ext cx="564052" cy="369332"/>
          </a:xfrm>
          <a:prstGeom prst="rect">
            <a:avLst/>
          </a:prstGeom>
          <a:noFill/>
        </p:spPr>
        <p:txBody>
          <a:bodyPr wrap="none" rtlCol="0">
            <a:spAutoFit/>
          </a:bodyPr>
          <a:lstStyle/>
          <a:p>
            <a:r>
              <a:rPr lang="en-US" dirty="0" smtClean="0"/>
              <a:t>side</a:t>
            </a:r>
            <a:endParaRPr lang="en-US" dirty="0"/>
          </a:p>
        </p:txBody>
      </p:sp>
      <p:sp>
        <p:nvSpPr>
          <p:cNvPr id="17" name="TextBox 16"/>
          <p:cNvSpPr txBox="1"/>
          <p:nvPr/>
        </p:nvSpPr>
        <p:spPr>
          <a:xfrm>
            <a:off x="5156726" y="1094831"/>
            <a:ext cx="863074" cy="369332"/>
          </a:xfrm>
          <a:prstGeom prst="rect">
            <a:avLst/>
          </a:prstGeom>
          <a:noFill/>
        </p:spPr>
        <p:txBody>
          <a:bodyPr wrap="none" rtlCol="0">
            <a:spAutoFit/>
          </a:bodyPr>
          <a:lstStyle/>
          <a:p>
            <a:r>
              <a:rPr lang="en-US" dirty="0" smtClean="0"/>
              <a:t>Carbon</a:t>
            </a:r>
            <a:endParaRPr lang="en-US" dirty="0"/>
          </a:p>
        </p:txBody>
      </p:sp>
      <p:sp>
        <p:nvSpPr>
          <p:cNvPr id="18" name="TextBox 17"/>
          <p:cNvSpPr txBox="1"/>
          <p:nvPr/>
        </p:nvSpPr>
        <p:spPr>
          <a:xfrm>
            <a:off x="7887677" y="1094831"/>
            <a:ext cx="725679" cy="369332"/>
          </a:xfrm>
          <a:prstGeom prst="rect">
            <a:avLst/>
          </a:prstGeom>
          <a:noFill/>
        </p:spPr>
        <p:txBody>
          <a:bodyPr wrap="none" rtlCol="0">
            <a:spAutoFit/>
          </a:bodyPr>
          <a:lstStyle/>
          <a:p>
            <a:r>
              <a:rPr lang="en-US" dirty="0" smtClean="0"/>
              <a:t>water</a:t>
            </a:r>
            <a:endParaRPr lang="en-US" dirty="0"/>
          </a:p>
        </p:txBody>
      </p:sp>
      <p:sp>
        <p:nvSpPr>
          <p:cNvPr id="19" name="TextBox 18"/>
          <p:cNvSpPr txBox="1"/>
          <p:nvPr/>
        </p:nvSpPr>
        <p:spPr>
          <a:xfrm>
            <a:off x="457200" y="2162812"/>
            <a:ext cx="2544606" cy="2862323"/>
          </a:xfrm>
          <a:prstGeom prst="rect">
            <a:avLst/>
          </a:prstGeom>
          <a:noFill/>
        </p:spPr>
        <p:txBody>
          <a:bodyPr wrap="square" rtlCol="0">
            <a:spAutoFit/>
          </a:bodyPr>
          <a:lstStyle/>
          <a:p>
            <a:r>
              <a:rPr lang="en-US" dirty="0" smtClean="0"/>
              <a:t>After 9 days I removed the samples from the water. The side facing the carbon shows the same discoloration and pitting as seen on the detector staves.</a:t>
            </a:r>
          </a:p>
          <a:p>
            <a:endParaRPr lang="en-US" dirty="0" smtClean="0"/>
          </a:p>
          <a:p>
            <a:r>
              <a:rPr lang="en-US" dirty="0" smtClean="0"/>
              <a:t>The side facing the water remained relatively clean</a:t>
            </a:r>
            <a:endParaRPr lang="en-US" dirty="0"/>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1" y="169534"/>
            <a:ext cx="8229600" cy="750121"/>
          </a:xfrm>
        </p:spPr>
        <p:txBody>
          <a:bodyPr>
            <a:normAutofit/>
          </a:bodyPr>
          <a:lstStyle/>
          <a:p>
            <a:r>
              <a:rPr lang="en-US" sz="3600" dirty="0" smtClean="0"/>
              <a:t>The device</a:t>
            </a:r>
            <a:endParaRPr lang="en-US" sz="3600" dirty="0"/>
          </a:p>
        </p:txBody>
      </p:sp>
      <p:sp>
        <p:nvSpPr>
          <p:cNvPr id="3" name="Content Placeholder 2"/>
          <p:cNvSpPr>
            <a:spLocks noGrp="1"/>
          </p:cNvSpPr>
          <p:nvPr>
            <p:ph idx="1"/>
          </p:nvPr>
        </p:nvSpPr>
        <p:spPr>
          <a:xfrm>
            <a:off x="4419599" y="3125358"/>
            <a:ext cx="2133601" cy="1055762"/>
          </a:xfrm>
        </p:spPr>
        <p:txBody>
          <a:bodyPr/>
          <a:lstStyle/>
          <a:p>
            <a:endParaRPr lang="en-US" sz="2000" dirty="0" smtClean="0"/>
          </a:p>
        </p:txBody>
      </p:sp>
      <p:sp>
        <p:nvSpPr>
          <p:cNvPr id="4" name="Slide Number Placeholder 3"/>
          <p:cNvSpPr>
            <a:spLocks noGrp="1"/>
          </p:cNvSpPr>
          <p:nvPr>
            <p:ph type="sldNum" sz="quarter" idx="12"/>
          </p:nvPr>
        </p:nvSpPr>
        <p:spPr/>
        <p:txBody>
          <a:bodyPr/>
          <a:lstStyle/>
          <a:p>
            <a:fld id="{A8E9C012-7853-C44D-803A-0A3ECA23CCB8}" type="slidenum">
              <a:rPr lang="en-US" smtClean="0"/>
              <a:pPr/>
              <a:t>2</a:t>
            </a:fld>
            <a:endParaRPr lang="en-US" dirty="0"/>
          </a:p>
        </p:txBody>
      </p:sp>
      <p:sp>
        <p:nvSpPr>
          <p:cNvPr id="5" name="Footer Placeholder 4"/>
          <p:cNvSpPr>
            <a:spLocks noGrp="1"/>
          </p:cNvSpPr>
          <p:nvPr>
            <p:ph type="ftr" sz="quarter" idx="11"/>
          </p:nvPr>
        </p:nvSpPr>
        <p:spPr/>
        <p:txBody>
          <a:bodyPr/>
          <a:lstStyle/>
          <a:p>
            <a:r>
              <a:rPr lang="en-US" smtClean="0"/>
              <a:t>Hubert van Hecke - VTX leak issue</a:t>
            </a:r>
            <a:endParaRPr lang="en-US"/>
          </a:p>
        </p:txBody>
      </p:sp>
      <p:sp>
        <p:nvSpPr>
          <p:cNvPr id="8" name="TextBox 7"/>
          <p:cNvSpPr txBox="1"/>
          <p:nvPr/>
        </p:nvSpPr>
        <p:spPr>
          <a:xfrm>
            <a:off x="913825" y="2756026"/>
            <a:ext cx="653995" cy="369332"/>
          </a:xfrm>
          <a:prstGeom prst="rect">
            <a:avLst/>
          </a:prstGeom>
          <a:noFill/>
        </p:spPr>
        <p:txBody>
          <a:bodyPr wrap="none" rtlCol="0">
            <a:spAutoFit/>
          </a:bodyPr>
          <a:lstStyle/>
          <a:p>
            <a:r>
              <a:rPr lang="en-US" dirty="0" smtClean="0">
                <a:solidFill>
                  <a:srgbClr val="FF0000"/>
                </a:solidFill>
              </a:rPr>
              <a:t>FVTX</a:t>
            </a:r>
            <a:endParaRPr lang="en-US" dirty="0">
              <a:solidFill>
                <a:srgbClr val="FF0000"/>
              </a:solidFill>
            </a:endParaRPr>
          </a:p>
        </p:txBody>
      </p:sp>
      <p:sp>
        <p:nvSpPr>
          <p:cNvPr id="9" name="TextBox 8"/>
          <p:cNvSpPr txBox="1"/>
          <p:nvPr/>
        </p:nvSpPr>
        <p:spPr>
          <a:xfrm>
            <a:off x="7891516" y="2756026"/>
            <a:ext cx="653995" cy="369332"/>
          </a:xfrm>
          <a:prstGeom prst="rect">
            <a:avLst/>
          </a:prstGeom>
          <a:noFill/>
        </p:spPr>
        <p:txBody>
          <a:bodyPr wrap="none" rtlCol="0">
            <a:spAutoFit/>
          </a:bodyPr>
          <a:lstStyle/>
          <a:p>
            <a:r>
              <a:rPr lang="en-US" dirty="0" smtClean="0">
                <a:solidFill>
                  <a:srgbClr val="FF0000"/>
                </a:solidFill>
              </a:rPr>
              <a:t>FVTX</a:t>
            </a:r>
            <a:endParaRPr lang="en-US" dirty="0">
              <a:solidFill>
                <a:srgbClr val="FF0000"/>
              </a:solidFill>
            </a:endParaRPr>
          </a:p>
        </p:txBody>
      </p:sp>
      <p:sp>
        <p:nvSpPr>
          <p:cNvPr id="10" name="TextBox 9"/>
          <p:cNvSpPr txBox="1"/>
          <p:nvPr/>
        </p:nvSpPr>
        <p:spPr>
          <a:xfrm>
            <a:off x="4172607" y="3125358"/>
            <a:ext cx="1126368" cy="369332"/>
          </a:xfrm>
          <a:prstGeom prst="rect">
            <a:avLst/>
          </a:prstGeom>
          <a:noFill/>
        </p:spPr>
        <p:txBody>
          <a:bodyPr wrap="none" rtlCol="0">
            <a:spAutoFit/>
          </a:bodyPr>
          <a:lstStyle/>
          <a:p>
            <a:r>
              <a:rPr lang="en-US" dirty="0" smtClean="0"/>
              <a:t>VTX pixels</a:t>
            </a:r>
            <a:endParaRPr lang="en-US" dirty="0"/>
          </a:p>
        </p:txBody>
      </p:sp>
      <p:sp>
        <p:nvSpPr>
          <p:cNvPr id="11" name="TextBox 10"/>
          <p:cNvSpPr txBox="1"/>
          <p:nvPr/>
        </p:nvSpPr>
        <p:spPr>
          <a:xfrm>
            <a:off x="3703376" y="1231708"/>
            <a:ext cx="1443199" cy="369332"/>
          </a:xfrm>
          <a:prstGeom prst="rect">
            <a:avLst/>
          </a:prstGeom>
          <a:noFill/>
        </p:spPr>
        <p:txBody>
          <a:bodyPr wrap="none" rtlCol="0">
            <a:spAutoFit/>
          </a:bodyPr>
          <a:lstStyle/>
          <a:p>
            <a:r>
              <a:rPr lang="en-US" dirty="0" smtClean="0">
                <a:solidFill>
                  <a:srgbClr val="3366FF"/>
                </a:solidFill>
              </a:rPr>
              <a:t>VTX </a:t>
            </a:r>
            <a:r>
              <a:rPr lang="en-US" dirty="0" err="1" smtClean="0">
                <a:solidFill>
                  <a:srgbClr val="3366FF"/>
                </a:solidFill>
              </a:rPr>
              <a:t>Stripixels</a:t>
            </a:r>
            <a:endParaRPr lang="en-US" dirty="0">
              <a:solidFill>
                <a:srgbClr val="3366FF"/>
              </a:solidFill>
            </a:endParaRPr>
          </a:p>
        </p:txBody>
      </p:sp>
      <p:sp>
        <p:nvSpPr>
          <p:cNvPr id="12" name="TextBox 11"/>
          <p:cNvSpPr txBox="1"/>
          <p:nvPr/>
        </p:nvSpPr>
        <p:spPr>
          <a:xfrm>
            <a:off x="3855776" y="5071241"/>
            <a:ext cx="1443199" cy="369332"/>
          </a:xfrm>
          <a:prstGeom prst="rect">
            <a:avLst/>
          </a:prstGeom>
          <a:noFill/>
        </p:spPr>
        <p:txBody>
          <a:bodyPr wrap="none" rtlCol="0">
            <a:spAutoFit/>
          </a:bodyPr>
          <a:lstStyle/>
          <a:p>
            <a:r>
              <a:rPr lang="en-US" dirty="0" smtClean="0">
                <a:solidFill>
                  <a:srgbClr val="3366FF"/>
                </a:solidFill>
              </a:rPr>
              <a:t>VTX </a:t>
            </a:r>
            <a:r>
              <a:rPr lang="en-US" dirty="0" err="1" smtClean="0">
                <a:solidFill>
                  <a:srgbClr val="3366FF"/>
                </a:solidFill>
              </a:rPr>
              <a:t>Stripixels</a:t>
            </a:r>
            <a:endParaRPr lang="en-US" dirty="0">
              <a:solidFill>
                <a:srgbClr val="3366FF"/>
              </a:solidFill>
            </a:endParaRPr>
          </a:p>
        </p:txBody>
      </p:sp>
      <p:sp>
        <p:nvSpPr>
          <p:cNvPr id="14" name="TextBox 13"/>
          <p:cNvSpPr txBox="1"/>
          <p:nvPr/>
        </p:nvSpPr>
        <p:spPr>
          <a:xfrm>
            <a:off x="1208690" y="5440573"/>
            <a:ext cx="5700862" cy="923330"/>
          </a:xfrm>
          <a:prstGeom prst="rect">
            <a:avLst/>
          </a:prstGeom>
          <a:noFill/>
        </p:spPr>
        <p:txBody>
          <a:bodyPr wrap="none" rtlCol="0">
            <a:spAutoFit/>
          </a:bodyPr>
          <a:lstStyle/>
          <a:p>
            <a:r>
              <a:rPr lang="en-US" dirty="0" smtClean="0">
                <a:solidFill>
                  <a:srgbClr val="FF0000"/>
                </a:solidFill>
              </a:rPr>
              <a:t>FVTX</a:t>
            </a:r>
            <a:r>
              <a:rPr lang="en-US" dirty="0" smtClean="0"/>
              <a:t>:  2x4 layers of silicon strips</a:t>
            </a:r>
          </a:p>
          <a:p>
            <a:r>
              <a:rPr lang="en-US" dirty="0" smtClean="0">
                <a:solidFill>
                  <a:srgbClr val="FF6600"/>
                </a:solidFill>
              </a:rPr>
              <a:t>VTX pixels</a:t>
            </a:r>
            <a:r>
              <a:rPr lang="en-US" dirty="0" smtClean="0"/>
              <a:t>: 2 barrels of silicon pixels (barrels 1 and 2)</a:t>
            </a:r>
          </a:p>
          <a:p>
            <a:r>
              <a:rPr lang="en-US" dirty="0" smtClean="0">
                <a:solidFill>
                  <a:srgbClr val="0000FF"/>
                </a:solidFill>
              </a:rPr>
              <a:t>VTX </a:t>
            </a:r>
            <a:r>
              <a:rPr lang="en-US" dirty="0" err="1" smtClean="0">
                <a:solidFill>
                  <a:srgbClr val="0000FF"/>
                </a:solidFill>
              </a:rPr>
              <a:t>stripixels</a:t>
            </a:r>
            <a:r>
              <a:rPr lang="en-US" dirty="0" smtClean="0"/>
              <a:t>: 2 barrels of silicon </a:t>
            </a:r>
            <a:r>
              <a:rPr lang="en-US" dirty="0" err="1" smtClean="0"/>
              <a:t>stripixels</a:t>
            </a:r>
            <a:r>
              <a:rPr lang="en-US" dirty="0" smtClean="0"/>
              <a:t> (barrels 3 and 4)</a:t>
            </a:r>
            <a:endParaRPr lang="en-US" dirty="0"/>
          </a:p>
        </p:txBody>
      </p:sp>
      <p:pic>
        <p:nvPicPr>
          <p:cNvPr id="13" name="Picture 12" descr="device.png"/>
          <p:cNvPicPr>
            <a:picLocks noChangeAspect="1"/>
          </p:cNvPicPr>
          <p:nvPr/>
        </p:nvPicPr>
        <p:blipFill>
          <a:blip r:embed="rId2"/>
          <a:stretch>
            <a:fillRect/>
          </a:stretch>
        </p:blipFill>
        <p:spPr>
          <a:xfrm>
            <a:off x="832071" y="919655"/>
            <a:ext cx="7854730" cy="4814189"/>
          </a:xfrm>
          <a:prstGeom prst="rect">
            <a:avLst/>
          </a:prstGeom>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2" name="Picture 11" descr="disk_assy.png"/>
          <p:cNvPicPr>
            <a:picLocks noChangeAspect="1"/>
          </p:cNvPicPr>
          <p:nvPr/>
        </p:nvPicPr>
        <p:blipFill>
          <a:blip r:embed="rId2"/>
          <a:stretch>
            <a:fillRect/>
          </a:stretch>
        </p:blipFill>
        <p:spPr>
          <a:xfrm>
            <a:off x="4370318" y="3713655"/>
            <a:ext cx="4582744" cy="2674923"/>
          </a:xfrm>
          <a:prstGeom prst="rect">
            <a:avLst/>
          </a:prstGeom>
        </p:spPr>
      </p:pic>
      <p:sp>
        <p:nvSpPr>
          <p:cNvPr id="2" name="Title 1"/>
          <p:cNvSpPr>
            <a:spLocks noGrp="1"/>
          </p:cNvSpPr>
          <p:nvPr>
            <p:ph type="title"/>
          </p:nvPr>
        </p:nvSpPr>
        <p:spPr>
          <a:xfrm>
            <a:off x="457200" y="0"/>
            <a:ext cx="8229600" cy="1143000"/>
          </a:xfrm>
        </p:spPr>
        <p:txBody>
          <a:bodyPr>
            <a:normAutofit/>
          </a:bodyPr>
          <a:lstStyle/>
          <a:p>
            <a:r>
              <a:rPr lang="en-US" sz="3600" dirty="0" smtClean="0"/>
              <a:t>FVTX, VTX pixel cooling</a:t>
            </a:r>
            <a:endParaRPr lang="en-US" sz="3600" dirty="0"/>
          </a:p>
        </p:txBody>
      </p:sp>
      <p:sp>
        <p:nvSpPr>
          <p:cNvPr id="3" name="Content Placeholder 2"/>
          <p:cNvSpPr>
            <a:spLocks noGrp="1"/>
          </p:cNvSpPr>
          <p:nvPr>
            <p:ph idx="1"/>
          </p:nvPr>
        </p:nvSpPr>
        <p:spPr>
          <a:xfrm>
            <a:off x="457200" y="1143000"/>
            <a:ext cx="4481014" cy="4525963"/>
          </a:xfrm>
        </p:spPr>
        <p:txBody>
          <a:bodyPr/>
          <a:lstStyle/>
          <a:p>
            <a:pPr>
              <a:buNone/>
            </a:pPr>
            <a:endParaRPr lang="en-US" sz="2000" dirty="0" smtClean="0"/>
          </a:p>
          <a:p>
            <a:r>
              <a:rPr lang="en-US" sz="2000" dirty="0" smtClean="0"/>
              <a:t>Systems were leak-tested in the IR before removal in January</a:t>
            </a:r>
          </a:p>
          <a:p>
            <a:r>
              <a:rPr lang="en-US" sz="2000" dirty="0" smtClean="0"/>
              <a:t>Tested again in the lab</a:t>
            </a:r>
          </a:p>
          <a:p>
            <a:r>
              <a:rPr lang="en-US" sz="2000" dirty="0" smtClean="0"/>
              <a:t>Tested again after re-installation  </a:t>
            </a:r>
          </a:p>
          <a:p>
            <a:endParaRPr lang="en-US" sz="2000" dirty="0" smtClean="0"/>
          </a:p>
          <a:p>
            <a:endParaRPr lang="en-US" sz="2000" dirty="0" smtClean="0"/>
          </a:p>
          <a:p>
            <a:endParaRPr lang="en-US" dirty="0"/>
          </a:p>
        </p:txBody>
      </p:sp>
      <p:sp>
        <p:nvSpPr>
          <p:cNvPr id="4" name="Slide Number Placeholder 3"/>
          <p:cNvSpPr>
            <a:spLocks noGrp="1"/>
          </p:cNvSpPr>
          <p:nvPr>
            <p:ph type="sldNum" sz="quarter" idx="12"/>
          </p:nvPr>
        </p:nvSpPr>
        <p:spPr/>
        <p:txBody>
          <a:bodyPr/>
          <a:lstStyle/>
          <a:p>
            <a:fld id="{A8E9C012-7853-C44D-803A-0A3ECA23CCB8}" type="slidenum">
              <a:rPr lang="en-US" smtClean="0"/>
              <a:pPr/>
              <a:t>20</a:t>
            </a:fld>
            <a:endParaRPr lang="en-US"/>
          </a:p>
        </p:txBody>
      </p:sp>
      <p:sp>
        <p:nvSpPr>
          <p:cNvPr id="5" name="Footer Placeholder 4"/>
          <p:cNvSpPr>
            <a:spLocks noGrp="1"/>
          </p:cNvSpPr>
          <p:nvPr>
            <p:ph type="ftr" sz="quarter" idx="11"/>
          </p:nvPr>
        </p:nvSpPr>
        <p:spPr/>
        <p:txBody>
          <a:bodyPr/>
          <a:lstStyle/>
          <a:p>
            <a:r>
              <a:rPr lang="en-US" smtClean="0"/>
              <a:t>Hubert van Hecke - VTX leak issue</a:t>
            </a:r>
            <a:endParaRPr lang="en-US"/>
          </a:p>
        </p:txBody>
      </p:sp>
      <p:pic>
        <p:nvPicPr>
          <p:cNvPr id="7" name="Picture 6" descr="omega.png"/>
          <p:cNvPicPr>
            <a:picLocks noChangeAspect="1"/>
          </p:cNvPicPr>
          <p:nvPr/>
        </p:nvPicPr>
        <p:blipFill>
          <a:blip r:embed="rId3"/>
          <a:stretch>
            <a:fillRect/>
          </a:stretch>
        </p:blipFill>
        <p:spPr>
          <a:xfrm>
            <a:off x="4637699" y="1010698"/>
            <a:ext cx="3831002" cy="2576307"/>
          </a:xfrm>
          <a:prstGeom prst="rect">
            <a:avLst/>
          </a:prstGeom>
        </p:spPr>
      </p:pic>
      <p:sp>
        <p:nvSpPr>
          <p:cNvPr id="9" name="TextBox 8"/>
          <p:cNvSpPr txBox="1"/>
          <p:nvPr/>
        </p:nvSpPr>
        <p:spPr>
          <a:xfrm>
            <a:off x="4826001" y="1945317"/>
            <a:ext cx="1602828" cy="646331"/>
          </a:xfrm>
          <a:prstGeom prst="rect">
            <a:avLst/>
          </a:prstGeom>
          <a:noFill/>
        </p:spPr>
        <p:txBody>
          <a:bodyPr wrap="square" rtlCol="0">
            <a:spAutoFit/>
          </a:bodyPr>
          <a:lstStyle/>
          <a:p>
            <a:r>
              <a:rPr lang="en-US" dirty="0" smtClean="0"/>
              <a:t>Pixels: carbon-carbon</a:t>
            </a:r>
            <a:endParaRPr lang="en-US" dirty="0"/>
          </a:p>
        </p:txBody>
      </p:sp>
      <p:sp>
        <p:nvSpPr>
          <p:cNvPr id="10" name="TextBox 9"/>
          <p:cNvSpPr txBox="1"/>
          <p:nvPr/>
        </p:nvSpPr>
        <p:spPr>
          <a:xfrm>
            <a:off x="6553200" y="5903310"/>
            <a:ext cx="1506483" cy="646331"/>
          </a:xfrm>
          <a:prstGeom prst="rect">
            <a:avLst/>
          </a:prstGeom>
          <a:noFill/>
        </p:spPr>
        <p:txBody>
          <a:bodyPr wrap="square" rtlCol="0">
            <a:spAutoFit/>
          </a:bodyPr>
          <a:lstStyle/>
          <a:p>
            <a:r>
              <a:rPr lang="en-US" dirty="0" smtClean="0"/>
              <a:t>FVTX: carbon-PEEK</a:t>
            </a:r>
            <a:endParaRPr lang="en-US" dirty="0"/>
          </a:p>
        </p:txBody>
      </p:sp>
      <p:pic>
        <p:nvPicPr>
          <p:cNvPr id="14" name="Picture 13" descr="bigwheel.png"/>
          <p:cNvPicPr>
            <a:picLocks noChangeAspect="1"/>
          </p:cNvPicPr>
          <p:nvPr/>
        </p:nvPicPr>
        <p:blipFill>
          <a:blip r:embed="rId4"/>
          <a:stretch>
            <a:fillRect/>
          </a:stretch>
        </p:blipFill>
        <p:spPr>
          <a:xfrm>
            <a:off x="893379" y="3485903"/>
            <a:ext cx="2928226" cy="3063738"/>
          </a:xfrm>
          <a:prstGeom prst="rect">
            <a:avLst/>
          </a:prstGeom>
        </p:spPr>
      </p:pic>
      <p:sp>
        <p:nvSpPr>
          <p:cNvPr id="15" name="TextBox 14"/>
          <p:cNvSpPr txBox="1"/>
          <p:nvPr/>
        </p:nvSpPr>
        <p:spPr>
          <a:xfrm>
            <a:off x="2277242" y="3587005"/>
            <a:ext cx="1395467" cy="646331"/>
          </a:xfrm>
          <a:prstGeom prst="rect">
            <a:avLst/>
          </a:prstGeom>
          <a:noFill/>
        </p:spPr>
        <p:txBody>
          <a:bodyPr wrap="square" rtlCol="0">
            <a:spAutoFit/>
          </a:bodyPr>
          <a:lstStyle/>
          <a:p>
            <a:r>
              <a:rPr lang="en-US" dirty="0" smtClean="0"/>
              <a:t>FVTX: ROC cooling plate</a:t>
            </a:r>
            <a:endParaRPr lang="en-US" dirty="0"/>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8641080" y="274638"/>
            <a:ext cx="45719" cy="1143000"/>
          </a:xfrm>
        </p:spPr>
        <p:txBody>
          <a:bodyPr/>
          <a:lstStyle/>
          <a:p>
            <a:r>
              <a:rPr lang="en-US" dirty="0" smtClean="0"/>
              <a:t>.</a:t>
            </a:r>
            <a:endParaRPr lang="en-US" dirty="0"/>
          </a:p>
        </p:txBody>
      </p:sp>
      <p:sp>
        <p:nvSpPr>
          <p:cNvPr id="3" name="Content Placeholder 2"/>
          <p:cNvSpPr>
            <a:spLocks noGrp="1"/>
          </p:cNvSpPr>
          <p:nvPr>
            <p:ph idx="1"/>
          </p:nvPr>
        </p:nvSpPr>
        <p:spPr>
          <a:xfrm>
            <a:off x="7669400" y="5536006"/>
            <a:ext cx="1017399" cy="590157"/>
          </a:xfrm>
        </p:spPr>
        <p:txBody>
          <a:bodyPr/>
          <a:lstStyle/>
          <a:p>
            <a:r>
              <a:rPr lang="en-US" dirty="0" smtClean="0"/>
              <a:t>.</a:t>
            </a:r>
            <a:endParaRPr lang="en-US" dirty="0"/>
          </a:p>
        </p:txBody>
      </p:sp>
      <p:sp>
        <p:nvSpPr>
          <p:cNvPr id="4" name="Footer Placeholder 3"/>
          <p:cNvSpPr>
            <a:spLocks noGrp="1"/>
          </p:cNvSpPr>
          <p:nvPr>
            <p:ph type="ftr" sz="quarter" idx="11"/>
          </p:nvPr>
        </p:nvSpPr>
        <p:spPr/>
        <p:txBody>
          <a:bodyPr/>
          <a:lstStyle/>
          <a:p>
            <a:r>
              <a:rPr lang="en-US" smtClean="0"/>
              <a:t>Hubert van Hecke - VTX leak issue</a:t>
            </a:r>
            <a:endParaRPr lang="en-US"/>
          </a:p>
        </p:txBody>
      </p:sp>
      <p:sp>
        <p:nvSpPr>
          <p:cNvPr id="5" name="Slide Number Placeholder 4"/>
          <p:cNvSpPr>
            <a:spLocks noGrp="1"/>
          </p:cNvSpPr>
          <p:nvPr>
            <p:ph type="sldNum" sz="quarter" idx="12"/>
          </p:nvPr>
        </p:nvSpPr>
        <p:spPr/>
        <p:txBody>
          <a:bodyPr/>
          <a:lstStyle/>
          <a:p>
            <a:fld id="{A8E9C012-7853-C44D-803A-0A3ECA23CCB8}" type="slidenum">
              <a:rPr lang="en-US" smtClean="0"/>
              <a:pPr/>
              <a:t>21</a:t>
            </a:fld>
            <a:endParaRPr lang="en-US"/>
          </a:p>
        </p:txBody>
      </p:sp>
      <p:sp>
        <p:nvSpPr>
          <p:cNvPr id="6" name="Title 1"/>
          <p:cNvSpPr txBox="1">
            <a:spLocks/>
          </p:cNvSpPr>
          <p:nvPr/>
        </p:nvSpPr>
        <p:spPr>
          <a:xfrm>
            <a:off x="457200" y="0"/>
            <a:ext cx="8229600" cy="1143000"/>
          </a:xfrm>
          <a:prstGeom prst="rect">
            <a:avLst/>
          </a:prstGeom>
        </p:spPr>
        <p:txBody>
          <a:bodyPr vert="horz" lIns="91440" tIns="45720" rIns="91440" bIns="45720" rtlCol="0" anchor="ctr">
            <a:norm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smtClean="0">
                <a:ln>
                  <a:noFill/>
                </a:ln>
                <a:solidFill>
                  <a:schemeClr val="tx1"/>
                </a:solidFill>
                <a:effectLst/>
                <a:uLnTx/>
                <a:uFillTx/>
                <a:latin typeface="+mj-lt"/>
                <a:ea typeface="+mj-ea"/>
                <a:cs typeface="+mj-cs"/>
              </a:rPr>
              <a:t>To be done</a:t>
            </a:r>
            <a:endParaRPr kumimoji="0" lang="en-US" sz="3600" b="0" i="0" u="none" strike="noStrike" kern="1200" cap="none" spc="0" normalizeH="0" baseline="0" noProof="0" dirty="0">
              <a:ln>
                <a:noFill/>
              </a:ln>
              <a:solidFill>
                <a:schemeClr val="tx1"/>
              </a:solidFill>
              <a:effectLst/>
              <a:uLnTx/>
              <a:uFillTx/>
              <a:latin typeface="+mj-lt"/>
              <a:ea typeface="+mj-ea"/>
              <a:cs typeface="+mj-cs"/>
            </a:endParaRPr>
          </a:p>
        </p:txBody>
      </p:sp>
      <p:sp>
        <p:nvSpPr>
          <p:cNvPr id="7" name="Content Placeholder 2"/>
          <p:cNvSpPr txBox="1">
            <a:spLocks/>
          </p:cNvSpPr>
          <p:nvPr/>
        </p:nvSpPr>
        <p:spPr>
          <a:xfrm>
            <a:off x="457200" y="1143000"/>
            <a:ext cx="8229600" cy="4525963"/>
          </a:xfrm>
          <a:prstGeom prst="rect">
            <a:avLst/>
          </a:prstGeom>
        </p:spPr>
        <p:txBody>
          <a:bodyPr vert="horz" lIns="91440" tIns="45720" rIns="91440" bIns="45720" rtlCol="0">
            <a:normAutofit/>
          </a:bodyPr>
          <a:lstStyle/>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US" sz="2000" b="0" i="0" u="none" strike="noStrike" kern="1200" cap="none" spc="0" normalizeH="0" baseline="0" noProof="0" smtClean="0">
                <a:ln>
                  <a:noFill/>
                </a:ln>
                <a:solidFill>
                  <a:schemeClr val="tx1"/>
                </a:solidFill>
                <a:effectLst/>
                <a:uLnTx/>
                <a:uFillTx/>
                <a:latin typeface="+mn-lt"/>
                <a:ea typeface="+mn-ea"/>
                <a:cs typeface="+mn-cs"/>
              </a:rPr>
              <a:t>Analyze the whitish stuff produced in the sample tests</a:t>
            </a:r>
          </a:p>
          <a:p>
            <a:pPr marL="742950" marR="0" lvl="1" indent="-285750" algn="l" defTabSz="457200" rtl="0" eaLnBrk="1" fontAlgn="auto" latinLnBrk="0" hangingPunct="1">
              <a:lnSpc>
                <a:spcPct val="100000"/>
              </a:lnSpc>
              <a:spcBef>
                <a:spcPct val="20000"/>
              </a:spcBef>
              <a:spcAft>
                <a:spcPts val="0"/>
              </a:spcAft>
              <a:buClrTx/>
              <a:buSzTx/>
              <a:buFont typeface="Arial"/>
              <a:buChar char="–"/>
              <a:tabLst/>
              <a:defRPr/>
            </a:pPr>
            <a:r>
              <a:rPr kumimoji="0" lang="en-US" sz="1600" b="0" i="0" u="none" strike="noStrike" kern="1200" cap="none" spc="0" normalizeH="0" baseline="0" noProof="0" smtClean="0">
                <a:ln>
                  <a:noFill/>
                </a:ln>
                <a:solidFill>
                  <a:schemeClr val="tx1"/>
                </a:solidFill>
                <a:effectLst/>
                <a:uLnTx/>
                <a:uFillTx/>
                <a:latin typeface="+mn-lt"/>
                <a:ea typeface="+mn-ea"/>
                <a:cs typeface="+mn-cs"/>
              </a:rPr>
              <a:t>This is assumed to be Aluminum oxide</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US" sz="2000" b="0" i="0" u="none" strike="noStrike" kern="1200" cap="none" spc="0" normalizeH="0" baseline="0" noProof="0" smtClean="0">
                <a:ln>
                  <a:noFill/>
                </a:ln>
                <a:solidFill>
                  <a:schemeClr val="tx1"/>
                </a:solidFill>
                <a:effectLst/>
                <a:uLnTx/>
                <a:uFillTx/>
                <a:latin typeface="+mn-lt"/>
                <a:ea typeface="+mn-ea"/>
                <a:cs typeface="+mn-cs"/>
              </a:rPr>
              <a:t>Do the SEM/atom probe on the known leak site</a:t>
            </a:r>
          </a:p>
          <a:p>
            <a:pPr marL="742950" marR="0" lvl="1" indent="-285750" algn="l" defTabSz="457200" rtl="0" eaLnBrk="1" fontAlgn="auto" latinLnBrk="0" hangingPunct="1">
              <a:lnSpc>
                <a:spcPct val="100000"/>
              </a:lnSpc>
              <a:spcBef>
                <a:spcPct val="20000"/>
              </a:spcBef>
              <a:spcAft>
                <a:spcPts val="0"/>
              </a:spcAft>
              <a:buClrTx/>
              <a:buSzTx/>
              <a:buFont typeface="Arial"/>
              <a:buChar char="–"/>
              <a:tabLst/>
              <a:defRPr/>
            </a:pPr>
            <a:r>
              <a:rPr kumimoji="0" lang="en-US" sz="1600" b="0" i="0" u="none" strike="noStrike" kern="1200" cap="none" spc="0" normalizeH="0" baseline="0" noProof="0" smtClean="0">
                <a:ln>
                  <a:noFill/>
                </a:ln>
                <a:solidFill>
                  <a:schemeClr val="tx1"/>
                </a:solidFill>
                <a:effectLst/>
                <a:uLnTx/>
                <a:uFillTx/>
                <a:latin typeface="+mn-lt"/>
                <a:ea typeface="+mn-ea"/>
                <a:cs typeface="+mn-cs"/>
              </a:rPr>
              <a:t>Identify the black material on the inside of the craters</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US" sz="2000" b="0" i="0" u="none" strike="noStrike" kern="1200" cap="none" spc="0" normalizeH="0" baseline="0" noProof="0" smtClean="0">
                <a:ln>
                  <a:noFill/>
                </a:ln>
                <a:solidFill>
                  <a:schemeClr val="tx1"/>
                </a:solidFill>
                <a:effectLst/>
                <a:uLnTx/>
                <a:uFillTx/>
                <a:latin typeface="+mn-lt"/>
                <a:ea typeface="+mn-ea"/>
                <a:cs typeface="+mn-cs"/>
              </a:rPr>
              <a:t>Analyze other residues found</a:t>
            </a:r>
          </a:p>
          <a:p>
            <a:pPr marL="742950" marR="0" lvl="1" indent="-285750" algn="l" defTabSz="457200" rtl="0" eaLnBrk="1" fontAlgn="auto" latinLnBrk="0" hangingPunct="1">
              <a:lnSpc>
                <a:spcPct val="100000"/>
              </a:lnSpc>
              <a:spcBef>
                <a:spcPct val="20000"/>
              </a:spcBef>
              <a:spcAft>
                <a:spcPts val="0"/>
              </a:spcAft>
              <a:buClrTx/>
              <a:buSzTx/>
              <a:buFont typeface="Arial"/>
              <a:buChar char="–"/>
              <a:tabLst/>
              <a:defRPr/>
            </a:pPr>
            <a:r>
              <a:rPr kumimoji="0" lang="en-US" sz="1600" b="0" i="0" u="none" strike="noStrike" kern="1200" cap="none" spc="0" normalizeH="0" baseline="0" noProof="0" smtClean="0">
                <a:ln>
                  <a:noFill/>
                </a:ln>
                <a:solidFill>
                  <a:schemeClr val="tx1"/>
                </a:solidFill>
                <a:effectLst/>
                <a:uLnTx/>
                <a:uFillTx/>
                <a:latin typeface="+mn-lt"/>
                <a:ea typeface="+mn-ea"/>
                <a:cs typeface="+mn-cs"/>
              </a:rPr>
              <a:t>These are thought to date back to run-12, when plasticized leached out of the cooling system tubing. </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US" sz="2000" b="0" i="0" u="none" strike="noStrike" kern="1200" cap="none" spc="0" normalizeH="0" baseline="0" noProof="0" smtClean="0">
                <a:ln>
                  <a:noFill/>
                </a:ln>
                <a:solidFill>
                  <a:schemeClr val="tx1"/>
                </a:solidFill>
                <a:effectLst/>
                <a:uLnTx/>
                <a:uFillTx/>
                <a:latin typeface="+mn-lt"/>
                <a:ea typeface="+mn-ea"/>
                <a:cs typeface="+mn-cs"/>
              </a:rPr>
              <a:t>Inspect barrel 3</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US" sz="2000" b="0" i="0" u="none" strike="noStrike" kern="1200" cap="none" spc="0" normalizeH="0" baseline="0" noProof="0" smtClean="0">
                <a:ln>
                  <a:noFill/>
                </a:ln>
                <a:solidFill>
                  <a:schemeClr val="tx1"/>
                </a:solidFill>
                <a:effectLst/>
                <a:uLnTx/>
                <a:uFillTx/>
                <a:latin typeface="+mn-lt"/>
                <a:ea typeface="+mn-ea"/>
                <a:cs typeface="+mn-cs"/>
              </a:rPr>
              <a:t>More?</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endParaRPr kumimoji="0" lang="en-US" sz="2000" b="0" i="0" u="none" strike="noStrike" kern="1200" cap="none" spc="0" normalizeH="0" baseline="0" noProof="0" smtClean="0">
              <a:ln>
                <a:noFill/>
              </a:ln>
              <a:solidFill>
                <a:schemeClr val="tx1"/>
              </a:solidFill>
              <a:effectLst/>
              <a:uLnTx/>
              <a:uFillTx/>
              <a:latin typeface="+mn-lt"/>
              <a:ea typeface="+mn-ea"/>
              <a:cs typeface="+mn-cs"/>
            </a:endParaRP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endParaRPr kumimoji="0" lang="en-US" sz="3200" b="0" i="0" u="none" strike="noStrike" kern="1200" cap="none" spc="0" normalizeH="0" baseline="0" noProof="0" dirty="0">
              <a:ln>
                <a:noFill/>
              </a:ln>
              <a:solidFill>
                <a:schemeClr val="tx1"/>
              </a:solidFill>
              <a:effectLst/>
              <a:uLnTx/>
              <a:uFillTx/>
              <a:latin typeface="+mn-lt"/>
              <a:ea typeface="+mn-ea"/>
              <a:cs typeface="+mn-cs"/>
            </a:endParaRPr>
          </a:p>
        </p:txBody>
      </p:sp>
      <p:sp>
        <p:nvSpPr>
          <p:cNvPr id="8" name="Slide Number Placeholder 3"/>
          <p:cNvSpPr txBox="1">
            <a:spLocks/>
          </p:cNvSpPr>
          <p:nvPr/>
        </p:nvSpPr>
        <p:spPr>
          <a:xfrm>
            <a:off x="6553200" y="6356350"/>
            <a:ext cx="2133600" cy="365125"/>
          </a:xfrm>
          <a:prstGeom prst="rect">
            <a:avLst/>
          </a:prstGeom>
        </p:spPr>
        <p:txBody>
          <a:bodyPr vert="horz" lIns="91440" tIns="45720" rIns="91440" bIns="45720" rtlCol="0" anchor="ctr"/>
          <a:lstStyle/>
          <a:p>
            <a:pPr marL="0" marR="0" lvl="0" indent="0" algn="r" defTabSz="457200" rtl="0" eaLnBrk="1" fontAlgn="auto" latinLnBrk="0" hangingPunct="1">
              <a:lnSpc>
                <a:spcPct val="100000"/>
              </a:lnSpc>
              <a:spcBef>
                <a:spcPts val="0"/>
              </a:spcBef>
              <a:spcAft>
                <a:spcPts val="0"/>
              </a:spcAft>
              <a:buClrTx/>
              <a:buSzTx/>
              <a:buFontTx/>
              <a:buNone/>
              <a:tabLst/>
              <a:defRPr/>
            </a:pPr>
            <a:fld id="{A8E9C012-7853-C44D-803A-0A3ECA23CCB8}" type="slidenum">
              <a:rPr kumimoji="0" lang="en-US" sz="1200" b="0" i="0" u="none" strike="noStrike" kern="1200" cap="none" spc="0" normalizeH="0" baseline="0" noProof="0" smtClean="0">
                <a:ln>
                  <a:noFill/>
                </a:ln>
                <a:solidFill>
                  <a:schemeClr val="tx1">
                    <a:tint val="75000"/>
                  </a:schemeClr>
                </a:solidFill>
                <a:effectLst/>
                <a:uLnTx/>
                <a:uFillTx/>
                <a:latin typeface="+mn-lt"/>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9" name="Footer Placeholder 4"/>
          <p:cNvSpPr txBox="1">
            <a:spLocks/>
          </p:cNvSpPr>
          <p:nvPr/>
        </p:nvSpPr>
        <p:spPr>
          <a:xfrm>
            <a:off x="3124200" y="6356350"/>
            <a:ext cx="2895600" cy="365125"/>
          </a:xfrm>
          <a:prstGeom prst="rect">
            <a:avLst/>
          </a:prstGeom>
        </p:spPr>
        <p:txBody>
          <a:bodyPr vert="horz" lIns="91440" tIns="45720" rIns="91440" bIns="4572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smtClean="0">
                <a:ln>
                  <a:noFill/>
                </a:ln>
                <a:solidFill>
                  <a:schemeClr val="tx1">
                    <a:tint val="75000"/>
                  </a:schemeClr>
                </a:solidFill>
                <a:effectLst/>
                <a:uLnTx/>
                <a:uFillTx/>
                <a:latin typeface="+mn-lt"/>
                <a:ea typeface="+mn-ea"/>
                <a:cs typeface="+mn-cs"/>
              </a:rPr>
              <a:t>Hubert van Hecke - VTX leak issue</a:t>
            </a:r>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10" name="TextBox 9"/>
          <p:cNvSpPr txBox="1"/>
          <p:nvPr/>
        </p:nvSpPr>
        <p:spPr>
          <a:xfrm>
            <a:off x="2361342" y="4079050"/>
            <a:ext cx="4471747" cy="646331"/>
          </a:xfrm>
          <a:prstGeom prst="rect">
            <a:avLst/>
          </a:prstGeom>
          <a:noFill/>
        </p:spPr>
        <p:txBody>
          <a:bodyPr wrap="none" rtlCol="0">
            <a:spAutoFit/>
          </a:bodyPr>
          <a:lstStyle/>
          <a:p>
            <a:r>
              <a:rPr lang="en-US" sz="3600" dirty="0" smtClean="0"/>
              <a:t>Unanswered questions</a:t>
            </a:r>
            <a:endParaRPr lang="en-US" sz="3600" dirty="0"/>
          </a:p>
        </p:txBody>
      </p:sp>
      <p:sp>
        <p:nvSpPr>
          <p:cNvPr id="11" name="TextBox 10"/>
          <p:cNvSpPr txBox="1"/>
          <p:nvPr/>
        </p:nvSpPr>
        <p:spPr>
          <a:xfrm>
            <a:off x="569966" y="4807189"/>
            <a:ext cx="7847069" cy="861774"/>
          </a:xfrm>
          <a:prstGeom prst="rect">
            <a:avLst/>
          </a:prstGeom>
          <a:noFill/>
        </p:spPr>
        <p:txBody>
          <a:bodyPr wrap="square" rtlCol="0">
            <a:spAutoFit/>
          </a:bodyPr>
          <a:lstStyle/>
          <a:p>
            <a:pPr>
              <a:buFontTx/>
              <a:buChar char="-"/>
            </a:pPr>
            <a:r>
              <a:rPr lang="en-US" dirty="0" smtClean="0"/>
              <a:t>  Why was only layer 4 affected, and layer 3 showed no massive leaks?</a:t>
            </a:r>
          </a:p>
          <a:p>
            <a:r>
              <a:rPr lang="en-US" dirty="0" smtClean="0"/>
              <a:t>       - </a:t>
            </a:r>
            <a:r>
              <a:rPr lang="en-US" sz="1400" dirty="0" smtClean="0"/>
              <a:t>dry N2 was blown in from 2 small hoses near the center of the detector. Was barrel 4 too  far away?</a:t>
            </a:r>
          </a:p>
          <a:p>
            <a:pPr>
              <a:buFontTx/>
              <a:buChar char="-"/>
            </a:pPr>
            <a:r>
              <a:rPr lang="en-US" sz="1400" dirty="0" smtClean="0"/>
              <a:t> More?</a:t>
            </a: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a:bodyPr>
          <a:lstStyle/>
          <a:p>
            <a:r>
              <a:rPr lang="en-US" sz="3600" dirty="0" smtClean="0"/>
              <a:t>Conclusions</a:t>
            </a:r>
            <a:endParaRPr lang="en-US" sz="3600" dirty="0"/>
          </a:p>
        </p:txBody>
      </p:sp>
      <p:sp>
        <p:nvSpPr>
          <p:cNvPr id="3" name="Content Placeholder 2"/>
          <p:cNvSpPr>
            <a:spLocks noGrp="1"/>
          </p:cNvSpPr>
          <p:nvPr>
            <p:ph idx="1"/>
          </p:nvPr>
        </p:nvSpPr>
        <p:spPr>
          <a:xfrm>
            <a:off x="457200" y="1143000"/>
            <a:ext cx="8229600" cy="4525963"/>
          </a:xfrm>
        </p:spPr>
        <p:txBody>
          <a:bodyPr/>
          <a:lstStyle/>
          <a:p>
            <a:r>
              <a:rPr lang="en-US" sz="2000" dirty="0" smtClean="0"/>
              <a:t>The leaks were caused by galvanic corrosion between the Aluminum and the carbon foam</a:t>
            </a:r>
          </a:p>
          <a:p>
            <a:r>
              <a:rPr lang="en-US" sz="2000" dirty="0" smtClean="0"/>
              <a:t>No evidence that </a:t>
            </a:r>
            <a:r>
              <a:rPr lang="en-US" sz="2000" dirty="0" err="1" smtClean="0"/>
              <a:t>Novec</a:t>
            </a:r>
            <a:r>
              <a:rPr lang="en-US" sz="2000" dirty="0" smtClean="0"/>
              <a:t> </a:t>
            </a:r>
            <a:r>
              <a:rPr lang="en-US" sz="2000" smtClean="0"/>
              <a:t>played a </a:t>
            </a:r>
            <a:r>
              <a:rPr lang="en-US" sz="2000" dirty="0" smtClean="0"/>
              <a:t>role in the corrosion</a:t>
            </a:r>
          </a:p>
          <a:p>
            <a:r>
              <a:rPr lang="en-US" sz="2000" dirty="0" smtClean="0"/>
              <a:t>Water was introduced to the interface by condensation. Some of this may have already occurred in the first two years, but the events at the end of run-12 caused the sudden massive leaks seen in December</a:t>
            </a:r>
          </a:p>
          <a:p>
            <a:r>
              <a:rPr lang="en-US" sz="2000" dirty="0" smtClean="0"/>
              <a:t>The VTX pixel staves and the FVTX cooling channels are not affected by this effect, and these systems can be safely operated. </a:t>
            </a:r>
          </a:p>
          <a:p>
            <a:endParaRPr lang="en-US" dirty="0"/>
          </a:p>
        </p:txBody>
      </p:sp>
      <p:sp>
        <p:nvSpPr>
          <p:cNvPr id="4" name="Slide Number Placeholder 3"/>
          <p:cNvSpPr>
            <a:spLocks noGrp="1"/>
          </p:cNvSpPr>
          <p:nvPr>
            <p:ph type="sldNum" sz="quarter" idx="12"/>
          </p:nvPr>
        </p:nvSpPr>
        <p:spPr/>
        <p:txBody>
          <a:bodyPr/>
          <a:lstStyle/>
          <a:p>
            <a:fld id="{A8E9C012-7853-C44D-803A-0A3ECA23CCB8}" type="slidenum">
              <a:rPr lang="en-US" smtClean="0"/>
              <a:pPr/>
              <a:t>22</a:t>
            </a:fld>
            <a:endParaRPr lang="en-US"/>
          </a:p>
        </p:txBody>
      </p:sp>
      <p:sp>
        <p:nvSpPr>
          <p:cNvPr id="5" name="Footer Placeholder 4"/>
          <p:cNvSpPr>
            <a:spLocks noGrp="1"/>
          </p:cNvSpPr>
          <p:nvPr>
            <p:ph type="ftr" sz="quarter" idx="11"/>
          </p:nvPr>
        </p:nvSpPr>
        <p:spPr/>
        <p:txBody>
          <a:bodyPr/>
          <a:lstStyle/>
          <a:p>
            <a:r>
              <a:rPr lang="en-US" smtClean="0"/>
              <a:t>Hubert van Hecke - VTX leak issue</a:t>
            </a:r>
            <a:endParaRPr lang="en-US"/>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a:bodyPr>
          <a:lstStyle/>
          <a:p>
            <a:r>
              <a:rPr lang="en-US" sz="3600" dirty="0" smtClean="0"/>
              <a:t>Backup</a:t>
            </a:r>
            <a:endParaRPr lang="en-US" sz="3600" dirty="0"/>
          </a:p>
        </p:txBody>
      </p:sp>
      <p:sp>
        <p:nvSpPr>
          <p:cNvPr id="3" name="Content Placeholder 2"/>
          <p:cNvSpPr>
            <a:spLocks noGrp="1"/>
          </p:cNvSpPr>
          <p:nvPr>
            <p:ph idx="1"/>
          </p:nvPr>
        </p:nvSpPr>
        <p:spPr>
          <a:xfrm>
            <a:off x="457200" y="1143000"/>
            <a:ext cx="8229600" cy="4525963"/>
          </a:xfrm>
        </p:spPr>
        <p:txBody>
          <a:bodyPr/>
          <a:lstStyle/>
          <a:p>
            <a:pPr>
              <a:buNone/>
            </a:pPr>
            <a:endParaRPr lang="en-US" sz="2000" dirty="0" smtClean="0"/>
          </a:p>
          <a:p>
            <a:pPr>
              <a:buNone/>
            </a:pPr>
            <a:endParaRPr lang="en-US" sz="2000" dirty="0" smtClean="0"/>
          </a:p>
          <a:p>
            <a:endParaRPr lang="en-US" sz="2000" dirty="0" smtClean="0"/>
          </a:p>
          <a:p>
            <a:endParaRPr lang="en-US" sz="2000" dirty="0" smtClean="0"/>
          </a:p>
          <a:p>
            <a:endParaRPr lang="en-US" dirty="0"/>
          </a:p>
        </p:txBody>
      </p:sp>
      <p:sp>
        <p:nvSpPr>
          <p:cNvPr id="4" name="Slide Number Placeholder 3"/>
          <p:cNvSpPr>
            <a:spLocks noGrp="1"/>
          </p:cNvSpPr>
          <p:nvPr>
            <p:ph type="sldNum" sz="quarter" idx="12"/>
          </p:nvPr>
        </p:nvSpPr>
        <p:spPr/>
        <p:txBody>
          <a:bodyPr/>
          <a:lstStyle/>
          <a:p>
            <a:fld id="{A8E9C012-7853-C44D-803A-0A3ECA23CCB8}" type="slidenum">
              <a:rPr lang="en-US" smtClean="0"/>
              <a:pPr/>
              <a:t>23</a:t>
            </a:fld>
            <a:endParaRPr lang="en-US"/>
          </a:p>
        </p:txBody>
      </p:sp>
      <p:sp>
        <p:nvSpPr>
          <p:cNvPr id="5" name="Footer Placeholder 4"/>
          <p:cNvSpPr>
            <a:spLocks noGrp="1"/>
          </p:cNvSpPr>
          <p:nvPr>
            <p:ph type="ftr" sz="quarter" idx="11"/>
          </p:nvPr>
        </p:nvSpPr>
        <p:spPr/>
        <p:txBody>
          <a:bodyPr/>
          <a:lstStyle/>
          <a:p>
            <a:r>
              <a:rPr lang="en-US" smtClean="0"/>
              <a:t>Hubert van Hecke - VTX leak issue</a:t>
            </a:r>
            <a:endParaRPr lang="en-US"/>
          </a:p>
        </p:txBody>
      </p:sp>
      <p:pic>
        <p:nvPicPr>
          <p:cNvPr id="6" name="Picture 5" descr="backup.png"/>
          <p:cNvPicPr>
            <a:picLocks noChangeAspect="1"/>
          </p:cNvPicPr>
          <p:nvPr/>
        </p:nvPicPr>
        <p:blipFill>
          <a:blip r:embed="rId2"/>
          <a:stretch>
            <a:fillRect/>
          </a:stretch>
        </p:blipFill>
        <p:spPr>
          <a:xfrm>
            <a:off x="5859517" y="4795345"/>
            <a:ext cx="2062655" cy="2062655"/>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a:bodyPr>
          <a:lstStyle/>
          <a:p>
            <a:r>
              <a:rPr lang="en-US" sz="3600" dirty="0" smtClean="0"/>
              <a:t>Chiller loops 2013</a:t>
            </a:r>
            <a:endParaRPr lang="en-US" sz="3600" dirty="0"/>
          </a:p>
        </p:txBody>
      </p:sp>
      <p:sp>
        <p:nvSpPr>
          <p:cNvPr id="3" name="Content Placeholder 2"/>
          <p:cNvSpPr>
            <a:spLocks noGrp="1"/>
          </p:cNvSpPr>
          <p:nvPr>
            <p:ph idx="1"/>
          </p:nvPr>
        </p:nvSpPr>
        <p:spPr>
          <a:xfrm>
            <a:off x="457200" y="1143000"/>
            <a:ext cx="8229600" cy="4525963"/>
          </a:xfrm>
        </p:spPr>
        <p:txBody>
          <a:bodyPr/>
          <a:lstStyle/>
          <a:p>
            <a:pPr>
              <a:buNone/>
            </a:pPr>
            <a:endParaRPr lang="en-US" sz="2000" dirty="0" smtClean="0"/>
          </a:p>
          <a:p>
            <a:r>
              <a:rPr lang="en-US" sz="2000" dirty="0" smtClean="0"/>
              <a:t>(more pictures)</a:t>
            </a:r>
          </a:p>
          <a:p>
            <a:endParaRPr lang="en-US" sz="2000" dirty="0" smtClean="0"/>
          </a:p>
          <a:p>
            <a:endParaRPr lang="en-US" sz="2000" dirty="0" smtClean="0"/>
          </a:p>
          <a:p>
            <a:endParaRPr lang="en-US" dirty="0"/>
          </a:p>
        </p:txBody>
      </p:sp>
      <p:sp>
        <p:nvSpPr>
          <p:cNvPr id="4" name="Slide Number Placeholder 3"/>
          <p:cNvSpPr>
            <a:spLocks noGrp="1"/>
          </p:cNvSpPr>
          <p:nvPr>
            <p:ph type="sldNum" sz="quarter" idx="12"/>
          </p:nvPr>
        </p:nvSpPr>
        <p:spPr/>
        <p:txBody>
          <a:bodyPr/>
          <a:lstStyle/>
          <a:p>
            <a:fld id="{A8E9C012-7853-C44D-803A-0A3ECA23CCB8}" type="slidenum">
              <a:rPr lang="en-US" smtClean="0"/>
              <a:pPr/>
              <a:t>24</a:t>
            </a:fld>
            <a:endParaRPr lang="en-US"/>
          </a:p>
        </p:txBody>
      </p:sp>
      <p:sp>
        <p:nvSpPr>
          <p:cNvPr id="5" name="Footer Placeholder 4"/>
          <p:cNvSpPr>
            <a:spLocks noGrp="1"/>
          </p:cNvSpPr>
          <p:nvPr>
            <p:ph type="ftr" sz="quarter" idx="11"/>
          </p:nvPr>
        </p:nvSpPr>
        <p:spPr/>
        <p:txBody>
          <a:bodyPr/>
          <a:lstStyle/>
          <a:p>
            <a:r>
              <a:rPr lang="en-US" smtClean="0"/>
              <a:t>Hubert van Hecke - VTX leak issue</a:t>
            </a:r>
            <a:endParaRPr lang="en-US"/>
          </a:p>
        </p:txBody>
      </p:sp>
      <p:pic>
        <p:nvPicPr>
          <p:cNvPr id="6" name="Picture 5" descr="chillerssketchJan2013(7)_Page_1.png"/>
          <p:cNvPicPr>
            <a:picLocks noChangeAspect="1"/>
          </p:cNvPicPr>
          <p:nvPr/>
        </p:nvPicPr>
        <p:blipFill>
          <a:blip r:embed="rId2"/>
          <a:stretch>
            <a:fillRect/>
          </a:stretch>
        </p:blipFill>
        <p:spPr>
          <a:xfrm>
            <a:off x="457200" y="910677"/>
            <a:ext cx="7260897" cy="5445673"/>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a:bodyPr>
          <a:lstStyle/>
          <a:p>
            <a:r>
              <a:rPr lang="en-US" sz="3600" dirty="0" smtClean="0"/>
              <a:t>Relative humidity 2010-2012</a:t>
            </a:r>
            <a:endParaRPr lang="en-US" sz="3600" dirty="0"/>
          </a:p>
        </p:txBody>
      </p:sp>
      <p:sp>
        <p:nvSpPr>
          <p:cNvPr id="3" name="Content Placeholder 2"/>
          <p:cNvSpPr>
            <a:spLocks noGrp="1"/>
          </p:cNvSpPr>
          <p:nvPr>
            <p:ph idx="1"/>
          </p:nvPr>
        </p:nvSpPr>
        <p:spPr>
          <a:xfrm>
            <a:off x="457200" y="1143000"/>
            <a:ext cx="8229600" cy="4525963"/>
          </a:xfrm>
        </p:spPr>
        <p:txBody>
          <a:bodyPr/>
          <a:lstStyle/>
          <a:p>
            <a:pPr>
              <a:buNone/>
            </a:pPr>
            <a:endParaRPr lang="en-US" sz="2000" dirty="0" smtClean="0"/>
          </a:p>
          <a:p>
            <a:endParaRPr lang="en-US" sz="2000" dirty="0" smtClean="0"/>
          </a:p>
          <a:p>
            <a:endParaRPr lang="en-US" sz="2000" dirty="0" smtClean="0"/>
          </a:p>
          <a:p>
            <a:endParaRPr lang="en-US" dirty="0"/>
          </a:p>
        </p:txBody>
      </p:sp>
      <p:sp>
        <p:nvSpPr>
          <p:cNvPr id="4" name="Slide Number Placeholder 3"/>
          <p:cNvSpPr>
            <a:spLocks noGrp="1"/>
          </p:cNvSpPr>
          <p:nvPr>
            <p:ph type="sldNum" sz="quarter" idx="12"/>
          </p:nvPr>
        </p:nvSpPr>
        <p:spPr/>
        <p:txBody>
          <a:bodyPr/>
          <a:lstStyle/>
          <a:p>
            <a:fld id="{A8E9C012-7853-C44D-803A-0A3ECA23CCB8}" type="slidenum">
              <a:rPr lang="en-US" smtClean="0"/>
              <a:pPr/>
              <a:t>25</a:t>
            </a:fld>
            <a:endParaRPr lang="en-US"/>
          </a:p>
        </p:txBody>
      </p:sp>
      <p:sp>
        <p:nvSpPr>
          <p:cNvPr id="5" name="Footer Placeholder 4"/>
          <p:cNvSpPr>
            <a:spLocks noGrp="1"/>
          </p:cNvSpPr>
          <p:nvPr>
            <p:ph type="ftr" sz="quarter" idx="11"/>
          </p:nvPr>
        </p:nvSpPr>
        <p:spPr/>
        <p:txBody>
          <a:bodyPr/>
          <a:lstStyle/>
          <a:p>
            <a:r>
              <a:rPr lang="en-US" smtClean="0"/>
              <a:t>Hubert van Hecke - VTX leak issue</a:t>
            </a:r>
            <a:endParaRPr lang="en-US"/>
          </a:p>
        </p:txBody>
      </p:sp>
      <p:pic>
        <p:nvPicPr>
          <p:cNvPr id="6" name="Picture 5" descr="Relative_Humidity_RUN11.png"/>
          <p:cNvPicPr>
            <a:picLocks noChangeAspect="1"/>
          </p:cNvPicPr>
          <p:nvPr/>
        </p:nvPicPr>
        <p:blipFill>
          <a:blip r:embed="rId2"/>
          <a:stretch>
            <a:fillRect/>
          </a:stretch>
        </p:blipFill>
        <p:spPr>
          <a:xfrm>
            <a:off x="276343" y="3112669"/>
            <a:ext cx="4564117" cy="3243681"/>
          </a:xfrm>
          <a:prstGeom prst="rect">
            <a:avLst/>
          </a:prstGeom>
        </p:spPr>
      </p:pic>
      <p:pic>
        <p:nvPicPr>
          <p:cNvPr id="7" name="Picture 6" descr="Relative_Humidity_RUN12.png"/>
          <p:cNvPicPr>
            <a:picLocks noChangeAspect="1"/>
          </p:cNvPicPr>
          <p:nvPr/>
        </p:nvPicPr>
        <p:blipFill>
          <a:blip r:embed="rId3"/>
          <a:stretch>
            <a:fillRect/>
          </a:stretch>
        </p:blipFill>
        <p:spPr>
          <a:xfrm>
            <a:off x="4581725" y="3112669"/>
            <a:ext cx="4562275" cy="3242371"/>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a:bodyPr>
          <a:lstStyle/>
          <a:p>
            <a:r>
              <a:rPr lang="en-US" sz="3600" dirty="0" smtClean="0"/>
              <a:t>Backup material</a:t>
            </a:r>
            <a:endParaRPr lang="en-US" sz="3600" dirty="0"/>
          </a:p>
        </p:txBody>
      </p:sp>
      <p:sp>
        <p:nvSpPr>
          <p:cNvPr id="3" name="Content Placeholder 2"/>
          <p:cNvSpPr>
            <a:spLocks noGrp="1"/>
          </p:cNvSpPr>
          <p:nvPr>
            <p:ph idx="1"/>
          </p:nvPr>
        </p:nvSpPr>
        <p:spPr>
          <a:xfrm>
            <a:off x="5508104" y="2575033"/>
            <a:ext cx="1045096" cy="1287519"/>
          </a:xfrm>
        </p:spPr>
        <p:txBody>
          <a:bodyPr>
            <a:normAutofit fontScale="85000" lnSpcReduction="20000"/>
          </a:bodyPr>
          <a:lstStyle/>
          <a:p>
            <a:pPr>
              <a:buNone/>
            </a:pPr>
            <a:endParaRPr lang="en-US" sz="2000" dirty="0" smtClean="0"/>
          </a:p>
          <a:p>
            <a:r>
              <a:rPr lang="en-US" sz="2000" dirty="0" smtClean="0"/>
              <a:t>(more pictures)</a:t>
            </a:r>
          </a:p>
          <a:p>
            <a:endParaRPr lang="en-US" sz="2000" dirty="0" smtClean="0"/>
          </a:p>
          <a:p>
            <a:endParaRPr lang="en-US" sz="2000" dirty="0" smtClean="0"/>
          </a:p>
          <a:p>
            <a:endParaRPr lang="en-US" dirty="0"/>
          </a:p>
        </p:txBody>
      </p:sp>
      <p:sp>
        <p:nvSpPr>
          <p:cNvPr id="4" name="Slide Number Placeholder 3"/>
          <p:cNvSpPr>
            <a:spLocks noGrp="1"/>
          </p:cNvSpPr>
          <p:nvPr>
            <p:ph type="sldNum" sz="quarter" idx="12"/>
          </p:nvPr>
        </p:nvSpPr>
        <p:spPr/>
        <p:txBody>
          <a:bodyPr/>
          <a:lstStyle/>
          <a:p>
            <a:fld id="{A8E9C012-7853-C44D-803A-0A3ECA23CCB8}" type="slidenum">
              <a:rPr lang="en-US" smtClean="0"/>
              <a:pPr/>
              <a:t>26</a:t>
            </a:fld>
            <a:endParaRPr lang="en-US"/>
          </a:p>
        </p:txBody>
      </p:sp>
      <p:sp>
        <p:nvSpPr>
          <p:cNvPr id="5" name="Footer Placeholder 4"/>
          <p:cNvSpPr>
            <a:spLocks noGrp="1"/>
          </p:cNvSpPr>
          <p:nvPr>
            <p:ph type="ftr" sz="quarter" idx="11"/>
          </p:nvPr>
        </p:nvSpPr>
        <p:spPr/>
        <p:txBody>
          <a:bodyPr/>
          <a:lstStyle/>
          <a:p>
            <a:r>
              <a:rPr lang="en-US" smtClean="0"/>
              <a:t>Hubert van Hecke - VTX leak issue</a:t>
            </a:r>
            <a:endParaRPr lang="en-US"/>
          </a:p>
        </p:txBody>
      </p:sp>
      <p:pic>
        <p:nvPicPr>
          <p:cNvPr id="6" name="Picture 3"/>
          <p:cNvPicPr>
            <a:picLocks noChangeAspect="1" noChangeArrowheads="1"/>
          </p:cNvPicPr>
          <p:nvPr/>
        </p:nvPicPr>
        <p:blipFill>
          <a:blip r:embed="rId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1331640" y="260648"/>
            <a:ext cx="5472608" cy="1860489"/>
          </a:xfrm>
          <a:prstGeom prst="rect">
            <a:avLst/>
          </a:prstGeom>
          <a:noFill/>
          <a:ln>
            <a:noFill/>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chemeClr val="accent1"/>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chemeClr val="tx1"/>
                </a:solidFill>
                <a:miter lim="800000"/>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dist="35921" dir="2700000" algn="ctr" rotWithShape="0">
                    <a:schemeClr val="bg2"/>
                  </a:outerShdw>
                </a:effectLst>
              </a14:hiddenEffects>
            </a:ext>
          </a:extLst>
        </p:spPr>
      </p:pic>
      <p:pic>
        <p:nvPicPr>
          <p:cNvPr id="7" name="Picture 4"/>
          <p:cNvPicPr>
            <a:picLocks noChangeAspect="1" noChangeArrowheads="1"/>
          </p:cNvPicPr>
          <p:nvPr/>
        </p:nvPicPr>
        <p:blipFill>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319384" y="2336569"/>
            <a:ext cx="2261891" cy="1801937"/>
          </a:xfrm>
          <a:prstGeom prst="rect">
            <a:avLst/>
          </a:prstGeom>
          <a:noFill/>
          <a:ln>
            <a:noFill/>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chemeClr val="accent1"/>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chemeClr val="tx1"/>
                </a:solidFill>
                <a:miter lim="800000"/>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dist="35921" dir="2700000" algn="ctr" rotWithShape="0">
                    <a:schemeClr val="bg2"/>
                  </a:outerShdw>
                </a:effectLst>
              </a14:hiddenEffects>
            </a:ext>
          </a:extLst>
        </p:spPr>
      </p:pic>
      <p:pic>
        <p:nvPicPr>
          <p:cNvPr id="8" name="Picture 5"/>
          <p:cNvPicPr>
            <a:picLocks noChangeAspect="1" noChangeArrowheads="1"/>
          </p:cNvPicPr>
          <p:nvPr/>
        </p:nvPicPr>
        <p:blipFill>
          <a:blip r:embed="rId4">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2819400" y="2368470"/>
            <a:ext cx="2178629" cy="1841178"/>
          </a:xfrm>
          <a:prstGeom prst="rect">
            <a:avLst/>
          </a:prstGeom>
          <a:noFill/>
          <a:ln>
            <a:noFill/>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chemeClr val="accent1"/>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chemeClr val="tx1"/>
                </a:solidFill>
                <a:miter lim="800000"/>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dist="35921" dir="2700000" algn="ctr" rotWithShape="0">
                    <a:schemeClr val="bg2"/>
                  </a:outerShdw>
                </a:effectLst>
              </a14:hiddenEffects>
            </a:ext>
          </a:extLst>
        </p:spPr>
      </p:pic>
      <p:pic>
        <p:nvPicPr>
          <p:cNvPr id="9" name="Picture 6"/>
          <p:cNvPicPr>
            <a:picLocks noChangeAspect="1" noChangeArrowheads="1"/>
          </p:cNvPicPr>
          <p:nvPr/>
        </p:nvPicPr>
        <p:blipFill>
          <a:blip r:embed="rId5">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5148064" y="2295231"/>
            <a:ext cx="2014371" cy="1884611"/>
          </a:xfrm>
          <a:prstGeom prst="rect">
            <a:avLst/>
          </a:prstGeom>
          <a:noFill/>
          <a:ln>
            <a:noFill/>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chemeClr val="accent1"/>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chemeClr val="tx1"/>
                </a:solidFill>
                <a:miter lim="800000"/>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dist="35921" dir="2700000" algn="ctr" rotWithShape="0">
                    <a:schemeClr val="bg2"/>
                  </a:outerShdw>
                </a:effectLst>
              </a14:hiddenEffects>
            </a:ext>
          </a:extLst>
        </p:spPr>
      </p:pic>
      <p:pic>
        <p:nvPicPr>
          <p:cNvPr id="10" name="Picture 7"/>
          <p:cNvPicPr>
            <a:picLocks noChangeAspect="1" noChangeArrowheads="1"/>
          </p:cNvPicPr>
          <p:nvPr/>
        </p:nvPicPr>
        <p:blipFill>
          <a:blip r:embed="rId6">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208624" y="4509120"/>
            <a:ext cx="2246031" cy="2033389"/>
          </a:xfrm>
          <a:prstGeom prst="rect">
            <a:avLst/>
          </a:prstGeom>
          <a:noFill/>
          <a:ln>
            <a:noFill/>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chemeClr val="accent1"/>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chemeClr val="tx1"/>
                </a:solidFill>
                <a:miter lim="800000"/>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dist="35921" dir="2700000" algn="ctr" rotWithShape="0">
                    <a:schemeClr val="bg2"/>
                  </a:outerShdw>
                </a:effectLst>
              </a14:hiddenEffects>
            </a:ext>
          </a:extLst>
        </p:spPr>
      </p:pic>
      <p:pic>
        <p:nvPicPr>
          <p:cNvPr id="11" name="Picture 8"/>
          <p:cNvPicPr>
            <a:picLocks noChangeAspect="1" noChangeArrowheads="1"/>
          </p:cNvPicPr>
          <p:nvPr/>
        </p:nvPicPr>
        <p:blipFill>
          <a:blip r:embed="rId7">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2581275" y="4481644"/>
            <a:ext cx="2704139" cy="2004244"/>
          </a:xfrm>
          <a:prstGeom prst="rect">
            <a:avLst/>
          </a:prstGeom>
          <a:noFill/>
          <a:ln>
            <a:noFill/>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chemeClr val="accent1"/>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chemeClr val="tx1"/>
                </a:solidFill>
                <a:miter lim="800000"/>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dist="35921" dir="2700000" algn="ctr" rotWithShape="0">
                    <a:schemeClr val="bg2"/>
                  </a:outerShdw>
                </a:effectLst>
              </a14:hiddenEffects>
            </a:ext>
          </a:extLst>
        </p:spPr>
      </p:pic>
      <p:pic>
        <p:nvPicPr>
          <p:cNvPr id="12" name="Picture 9"/>
          <p:cNvPicPr>
            <a:picLocks noChangeAspect="1" noChangeArrowheads="1"/>
          </p:cNvPicPr>
          <p:nvPr/>
        </p:nvPicPr>
        <p:blipFill>
          <a:blip r:embed="rId8">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5508104" y="4481644"/>
            <a:ext cx="2386005" cy="2004244"/>
          </a:xfrm>
          <a:prstGeom prst="rect">
            <a:avLst/>
          </a:prstGeom>
          <a:noFill/>
          <a:ln>
            <a:noFill/>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chemeClr val="accent1"/>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chemeClr val="tx1"/>
                </a:solidFill>
                <a:miter lim="800000"/>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dist="35921" dir="2700000" algn="ctr" rotWithShape="0">
                    <a:schemeClr val="bg2"/>
                  </a:outerShdw>
                </a:effectLst>
              </a14:hiddenEffects>
            </a:ext>
          </a:extLst>
        </p:spPr>
      </p:pic>
      <p:sp>
        <p:nvSpPr>
          <p:cNvPr id="13" name="TextBox 12"/>
          <p:cNvSpPr txBox="1"/>
          <p:nvPr/>
        </p:nvSpPr>
        <p:spPr>
          <a:xfrm>
            <a:off x="7162435" y="963448"/>
            <a:ext cx="1573605" cy="369332"/>
          </a:xfrm>
          <a:prstGeom prst="rect">
            <a:avLst/>
          </a:prstGeom>
          <a:noFill/>
        </p:spPr>
        <p:txBody>
          <a:bodyPr wrap="none" rtlCol="0">
            <a:spAutoFit/>
          </a:bodyPr>
          <a:lstStyle/>
          <a:p>
            <a:r>
              <a:rPr lang="en-US" dirty="0" smtClean="0"/>
              <a:t>Other deposits</a:t>
            </a:r>
            <a:endParaRPr lang="en-US" dirty="0"/>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a:bodyPr>
          <a:lstStyle/>
          <a:p>
            <a:r>
              <a:rPr lang="en-US" sz="3600" dirty="0" smtClean="0"/>
              <a:t>Leak discovery</a:t>
            </a:r>
            <a:endParaRPr lang="en-US" sz="3600" dirty="0"/>
          </a:p>
        </p:txBody>
      </p:sp>
      <p:sp>
        <p:nvSpPr>
          <p:cNvPr id="3" name="Content Placeholder 2"/>
          <p:cNvSpPr>
            <a:spLocks noGrp="1"/>
          </p:cNvSpPr>
          <p:nvPr>
            <p:ph idx="1"/>
          </p:nvPr>
        </p:nvSpPr>
        <p:spPr>
          <a:xfrm>
            <a:off x="457200" y="1143000"/>
            <a:ext cx="8229600" cy="4525963"/>
          </a:xfrm>
        </p:spPr>
        <p:txBody>
          <a:bodyPr/>
          <a:lstStyle/>
          <a:p>
            <a:pPr>
              <a:buNone/>
            </a:pPr>
            <a:endParaRPr lang="en-US" sz="2000" dirty="0" smtClean="0"/>
          </a:p>
          <a:p>
            <a:pPr>
              <a:buNone/>
            </a:pPr>
            <a:r>
              <a:rPr lang="en-US" sz="2000" dirty="0" smtClean="0"/>
              <a:t>From Eric:</a:t>
            </a:r>
          </a:p>
          <a:p>
            <a:endParaRPr lang="en-US" sz="2000" dirty="0" smtClean="0"/>
          </a:p>
          <a:p>
            <a:endParaRPr lang="en-US" sz="2000" dirty="0" smtClean="0"/>
          </a:p>
          <a:p>
            <a:endParaRPr lang="en-US" dirty="0"/>
          </a:p>
        </p:txBody>
      </p:sp>
      <p:sp>
        <p:nvSpPr>
          <p:cNvPr id="4" name="Slide Number Placeholder 3"/>
          <p:cNvSpPr>
            <a:spLocks noGrp="1"/>
          </p:cNvSpPr>
          <p:nvPr>
            <p:ph type="sldNum" sz="quarter" idx="12"/>
          </p:nvPr>
        </p:nvSpPr>
        <p:spPr/>
        <p:txBody>
          <a:bodyPr/>
          <a:lstStyle/>
          <a:p>
            <a:fld id="{A8E9C012-7853-C44D-803A-0A3ECA23CCB8}" type="slidenum">
              <a:rPr lang="en-US" smtClean="0"/>
              <a:pPr/>
              <a:t>27</a:t>
            </a:fld>
            <a:endParaRPr lang="en-US"/>
          </a:p>
        </p:txBody>
      </p:sp>
      <p:sp>
        <p:nvSpPr>
          <p:cNvPr id="5" name="Footer Placeholder 4"/>
          <p:cNvSpPr>
            <a:spLocks noGrp="1"/>
          </p:cNvSpPr>
          <p:nvPr>
            <p:ph type="ftr" sz="quarter" idx="11"/>
          </p:nvPr>
        </p:nvSpPr>
        <p:spPr/>
        <p:txBody>
          <a:bodyPr/>
          <a:lstStyle/>
          <a:p>
            <a:r>
              <a:rPr lang="en-US" smtClean="0"/>
              <a:t>Hubert van Hecke - VTX leak issue</a:t>
            </a:r>
            <a:endParaRPr lang="en-US"/>
          </a:p>
        </p:txBody>
      </p:sp>
      <p:sp>
        <p:nvSpPr>
          <p:cNvPr id="6" name="TextBox 5"/>
          <p:cNvSpPr txBox="1"/>
          <p:nvPr/>
        </p:nvSpPr>
        <p:spPr>
          <a:xfrm>
            <a:off x="788143" y="2461172"/>
            <a:ext cx="7547553" cy="2585323"/>
          </a:xfrm>
          <a:prstGeom prst="rect">
            <a:avLst/>
          </a:prstGeom>
          <a:noFill/>
        </p:spPr>
        <p:txBody>
          <a:bodyPr wrap="square" rtlCol="0">
            <a:spAutoFit/>
          </a:bodyPr>
          <a:lstStyle/>
          <a:p>
            <a:r>
              <a:rPr lang="en-US" dirty="0" smtClean="0"/>
              <a:t>  ….. we pressurized the system the system  the afternoon of Dec 17 and did not observe any visual leaks.  The system was pressurized over night and in the morning of Dec 18, we noticed an ~2gal drop in the coolant level.  By the end of the day (12/18/2012) we isolated  the problem to one cooling loop on B3 West but there was no indication of a leak in the east detector.  The B3 West  loop was closed off and the balance of the system was pressurized with </a:t>
            </a:r>
            <a:r>
              <a:rPr lang="en-US" dirty="0" err="1" smtClean="0"/>
              <a:t>Novec</a:t>
            </a:r>
            <a:r>
              <a:rPr lang="en-US" dirty="0" smtClean="0"/>
              <a:t> for the night.  On Dec 19, it was discovered that there was a leak in the east strip loops.  Jimmy, Mike and Rob of course are the experts on this. </a:t>
            </a:r>
            <a:br>
              <a:rPr lang="en-US" dirty="0" smtClean="0"/>
            </a:br>
            <a:endParaRPr lang="en-US" dirty="0"/>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a:bodyPr>
          <a:lstStyle/>
          <a:p>
            <a:r>
              <a:rPr lang="en-US" sz="3600" dirty="0" smtClean="0"/>
              <a:t>Backup material</a:t>
            </a:r>
            <a:endParaRPr lang="en-US" sz="3600" dirty="0"/>
          </a:p>
        </p:txBody>
      </p:sp>
      <p:sp>
        <p:nvSpPr>
          <p:cNvPr id="3" name="Content Placeholder 2"/>
          <p:cNvSpPr>
            <a:spLocks noGrp="1"/>
          </p:cNvSpPr>
          <p:nvPr>
            <p:ph idx="1"/>
          </p:nvPr>
        </p:nvSpPr>
        <p:spPr>
          <a:xfrm>
            <a:off x="457200" y="1143000"/>
            <a:ext cx="8229600" cy="4525963"/>
          </a:xfrm>
        </p:spPr>
        <p:txBody>
          <a:bodyPr/>
          <a:lstStyle/>
          <a:p>
            <a:pPr>
              <a:buNone/>
            </a:pPr>
            <a:endParaRPr lang="en-US" sz="2000" dirty="0" smtClean="0"/>
          </a:p>
          <a:p>
            <a:r>
              <a:rPr lang="en-US" sz="2000" dirty="0" smtClean="0"/>
              <a:t>(more pictures)</a:t>
            </a:r>
          </a:p>
          <a:p>
            <a:endParaRPr lang="en-US" sz="2000" dirty="0" smtClean="0"/>
          </a:p>
          <a:p>
            <a:endParaRPr lang="en-US" sz="2000" dirty="0" smtClean="0"/>
          </a:p>
          <a:p>
            <a:endParaRPr lang="en-US" dirty="0"/>
          </a:p>
        </p:txBody>
      </p:sp>
      <p:sp>
        <p:nvSpPr>
          <p:cNvPr id="4" name="Slide Number Placeholder 3"/>
          <p:cNvSpPr>
            <a:spLocks noGrp="1"/>
          </p:cNvSpPr>
          <p:nvPr>
            <p:ph type="sldNum" sz="quarter" idx="12"/>
          </p:nvPr>
        </p:nvSpPr>
        <p:spPr/>
        <p:txBody>
          <a:bodyPr/>
          <a:lstStyle/>
          <a:p>
            <a:fld id="{A8E9C012-7853-C44D-803A-0A3ECA23CCB8}" type="slidenum">
              <a:rPr lang="en-US" smtClean="0"/>
              <a:pPr/>
              <a:t>28</a:t>
            </a:fld>
            <a:endParaRPr lang="en-US"/>
          </a:p>
        </p:txBody>
      </p:sp>
      <p:sp>
        <p:nvSpPr>
          <p:cNvPr id="5" name="Footer Placeholder 4"/>
          <p:cNvSpPr>
            <a:spLocks noGrp="1"/>
          </p:cNvSpPr>
          <p:nvPr>
            <p:ph type="ftr" sz="quarter" idx="11"/>
          </p:nvPr>
        </p:nvSpPr>
        <p:spPr/>
        <p:txBody>
          <a:bodyPr/>
          <a:lstStyle/>
          <a:p>
            <a:r>
              <a:rPr lang="en-US" smtClean="0"/>
              <a:t>Hubert van Hecke - VTX leak issue</a:t>
            </a:r>
            <a:endParaRPr lang="en-US"/>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a:bodyPr>
          <a:lstStyle/>
          <a:p>
            <a:r>
              <a:rPr lang="en-US" sz="3600" dirty="0" smtClean="0"/>
              <a:t>Backup material</a:t>
            </a:r>
            <a:endParaRPr lang="en-US" sz="3600" dirty="0"/>
          </a:p>
        </p:txBody>
      </p:sp>
      <p:sp>
        <p:nvSpPr>
          <p:cNvPr id="3" name="Content Placeholder 2"/>
          <p:cNvSpPr>
            <a:spLocks noGrp="1"/>
          </p:cNvSpPr>
          <p:nvPr>
            <p:ph idx="1"/>
          </p:nvPr>
        </p:nvSpPr>
        <p:spPr>
          <a:xfrm>
            <a:off x="457200" y="1143000"/>
            <a:ext cx="8229600" cy="4525963"/>
          </a:xfrm>
        </p:spPr>
        <p:txBody>
          <a:bodyPr/>
          <a:lstStyle/>
          <a:p>
            <a:pPr>
              <a:buNone/>
            </a:pPr>
            <a:endParaRPr lang="en-US" sz="2000" dirty="0" smtClean="0"/>
          </a:p>
          <a:p>
            <a:r>
              <a:rPr lang="en-US" sz="2000" dirty="0" smtClean="0"/>
              <a:t>(more pictures)</a:t>
            </a:r>
          </a:p>
          <a:p>
            <a:endParaRPr lang="en-US" sz="2000" dirty="0" smtClean="0"/>
          </a:p>
          <a:p>
            <a:endParaRPr lang="en-US" sz="2000" dirty="0" smtClean="0"/>
          </a:p>
          <a:p>
            <a:endParaRPr lang="en-US" dirty="0"/>
          </a:p>
        </p:txBody>
      </p:sp>
      <p:sp>
        <p:nvSpPr>
          <p:cNvPr id="4" name="Slide Number Placeholder 3"/>
          <p:cNvSpPr>
            <a:spLocks noGrp="1"/>
          </p:cNvSpPr>
          <p:nvPr>
            <p:ph type="sldNum" sz="quarter" idx="12"/>
          </p:nvPr>
        </p:nvSpPr>
        <p:spPr/>
        <p:txBody>
          <a:bodyPr/>
          <a:lstStyle/>
          <a:p>
            <a:fld id="{A8E9C012-7853-C44D-803A-0A3ECA23CCB8}" type="slidenum">
              <a:rPr lang="en-US" smtClean="0"/>
              <a:pPr/>
              <a:t>29</a:t>
            </a:fld>
            <a:endParaRPr lang="en-US"/>
          </a:p>
        </p:txBody>
      </p:sp>
      <p:sp>
        <p:nvSpPr>
          <p:cNvPr id="5" name="Footer Placeholder 4"/>
          <p:cNvSpPr>
            <a:spLocks noGrp="1"/>
          </p:cNvSpPr>
          <p:nvPr>
            <p:ph type="ftr" sz="quarter" idx="11"/>
          </p:nvPr>
        </p:nvSpPr>
        <p:spPr/>
        <p:txBody>
          <a:bodyPr/>
          <a:lstStyle/>
          <a:p>
            <a:r>
              <a:rPr lang="en-US" smtClean="0"/>
              <a:t>Hubert van Hecke - VTX leak issue</a:t>
            </a:r>
            <a:endParaRPr lang="en-US"/>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a:bodyPr>
          <a:lstStyle/>
          <a:p>
            <a:r>
              <a:rPr lang="en-US" sz="3600" dirty="0" smtClean="0"/>
              <a:t>The problem</a:t>
            </a:r>
            <a:endParaRPr lang="en-US" sz="3600" dirty="0"/>
          </a:p>
        </p:txBody>
      </p:sp>
      <p:sp>
        <p:nvSpPr>
          <p:cNvPr id="3" name="Content Placeholder 2"/>
          <p:cNvSpPr>
            <a:spLocks noGrp="1"/>
          </p:cNvSpPr>
          <p:nvPr>
            <p:ph idx="1"/>
          </p:nvPr>
        </p:nvSpPr>
        <p:spPr>
          <a:xfrm>
            <a:off x="457200" y="1143000"/>
            <a:ext cx="8047421" cy="4525963"/>
          </a:xfrm>
        </p:spPr>
        <p:txBody>
          <a:bodyPr/>
          <a:lstStyle/>
          <a:p>
            <a:r>
              <a:rPr lang="en-US" sz="2000" dirty="0" smtClean="0"/>
              <a:t>At the start of operations (Dec 17), massive leaks were observed (~2 gals/day), only in layer 4 (outermost) of the </a:t>
            </a:r>
            <a:r>
              <a:rPr lang="en-US" sz="2000" dirty="0" err="1" smtClean="0"/>
              <a:t>stripixels</a:t>
            </a:r>
            <a:endParaRPr lang="en-US" sz="2000" dirty="0" smtClean="0"/>
          </a:p>
          <a:p>
            <a:pPr>
              <a:buNone/>
            </a:pPr>
            <a:r>
              <a:rPr lang="en-US" sz="1600" dirty="0" smtClean="0"/>
              <a:t>  </a:t>
            </a:r>
          </a:p>
          <a:p>
            <a:endParaRPr lang="en-US" dirty="0"/>
          </a:p>
        </p:txBody>
      </p:sp>
      <p:sp>
        <p:nvSpPr>
          <p:cNvPr id="4" name="Slide Number Placeholder 3"/>
          <p:cNvSpPr>
            <a:spLocks noGrp="1"/>
          </p:cNvSpPr>
          <p:nvPr>
            <p:ph type="sldNum" sz="quarter" idx="12"/>
          </p:nvPr>
        </p:nvSpPr>
        <p:spPr/>
        <p:txBody>
          <a:bodyPr/>
          <a:lstStyle/>
          <a:p>
            <a:fld id="{A8E9C012-7853-C44D-803A-0A3ECA23CCB8}" type="slidenum">
              <a:rPr lang="en-US" smtClean="0"/>
              <a:pPr/>
              <a:t>3</a:t>
            </a:fld>
            <a:endParaRPr lang="en-US"/>
          </a:p>
        </p:txBody>
      </p:sp>
      <p:sp>
        <p:nvSpPr>
          <p:cNvPr id="5" name="Footer Placeholder 4"/>
          <p:cNvSpPr>
            <a:spLocks noGrp="1"/>
          </p:cNvSpPr>
          <p:nvPr>
            <p:ph type="ftr" sz="quarter" idx="11"/>
          </p:nvPr>
        </p:nvSpPr>
        <p:spPr/>
        <p:txBody>
          <a:bodyPr/>
          <a:lstStyle/>
          <a:p>
            <a:r>
              <a:rPr lang="en-US" smtClean="0"/>
              <a:t>Hubert van Hecke - VTX leak issue</a:t>
            </a:r>
            <a:endParaRPr lang="en-US"/>
          </a:p>
        </p:txBody>
      </p:sp>
      <p:sp>
        <p:nvSpPr>
          <p:cNvPr id="6" name="TextBox 5"/>
          <p:cNvSpPr txBox="1"/>
          <p:nvPr/>
        </p:nvSpPr>
        <p:spPr>
          <a:xfrm>
            <a:off x="1830552" y="5202833"/>
            <a:ext cx="5915642" cy="923330"/>
          </a:xfrm>
          <a:prstGeom prst="rect">
            <a:avLst/>
          </a:prstGeom>
          <a:noFill/>
        </p:spPr>
        <p:txBody>
          <a:bodyPr wrap="square" rtlCol="0">
            <a:spAutoFit/>
          </a:bodyPr>
          <a:lstStyle/>
          <a:p>
            <a:r>
              <a:rPr lang="en-US" dirty="0"/>
              <a:t>P</a:t>
            </a:r>
            <a:r>
              <a:rPr lang="en-US" dirty="0" smtClean="0"/>
              <a:t>ressure tests were done to establish that the leaks were not coming from the pixels, or from the VTX pixel barrels 1 or 2, or from the FVTX.</a:t>
            </a:r>
            <a:endParaRPr lang="en-US" dirty="0"/>
          </a:p>
        </p:txBody>
      </p:sp>
      <p:pic>
        <p:nvPicPr>
          <p:cNvPr id="7" name="Picture 5"/>
          <p:cNvPicPr>
            <a:picLocks noChangeAspect="1" noChangeArrowheads="1"/>
          </p:cNvPicPr>
          <p:nvPr/>
        </p:nvPicPr>
        <p:blipFill>
          <a:blip r:embed="rId2"/>
          <a:srcRect l="1382" t="16829" r="3282" b="24886"/>
          <a:stretch>
            <a:fillRect/>
          </a:stretch>
        </p:blipFill>
        <p:spPr bwMode="auto">
          <a:xfrm>
            <a:off x="912648" y="2657748"/>
            <a:ext cx="4724400" cy="22002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4" name="Picture 13" descr="stave_assy.png"/>
          <p:cNvPicPr>
            <a:picLocks noChangeAspect="1"/>
          </p:cNvPicPr>
          <p:nvPr/>
        </p:nvPicPr>
        <p:blipFill>
          <a:blip r:embed="rId2"/>
          <a:stretch>
            <a:fillRect/>
          </a:stretch>
        </p:blipFill>
        <p:spPr>
          <a:xfrm>
            <a:off x="657387" y="1753561"/>
            <a:ext cx="8266149" cy="3655134"/>
          </a:xfrm>
          <a:prstGeom prst="rect">
            <a:avLst/>
          </a:prstGeom>
        </p:spPr>
      </p:pic>
      <p:sp>
        <p:nvSpPr>
          <p:cNvPr id="2" name="Title 1"/>
          <p:cNvSpPr>
            <a:spLocks noGrp="1"/>
          </p:cNvSpPr>
          <p:nvPr>
            <p:ph type="title"/>
          </p:nvPr>
        </p:nvSpPr>
        <p:spPr>
          <a:xfrm>
            <a:off x="457200" y="0"/>
            <a:ext cx="8229600" cy="1143000"/>
          </a:xfrm>
        </p:spPr>
        <p:txBody>
          <a:bodyPr>
            <a:normAutofit/>
          </a:bodyPr>
          <a:lstStyle/>
          <a:p>
            <a:r>
              <a:rPr lang="en-US" sz="3600" dirty="0" smtClean="0"/>
              <a:t>Cooling stave</a:t>
            </a:r>
            <a:endParaRPr lang="en-US" sz="3600" dirty="0"/>
          </a:p>
        </p:txBody>
      </p:sp>
      <p:sp>
        <p:nvSpPr>
          <p:cNvPr id="4" name="Slide Number Placeholder 3"/>
          <p:cNvSpPr>
            <a:spLocks noGrp="1"/>
          </p:cNvSpPr>
          <p:nvPr>
            <p:ph type="sldNum" sz="quarter" idx="12"/>
          </p:nvPr>
        </p:nvSpPr>
        <p:spPr/>
        <p:txBody>
          <a:bodyPr/>
          <a:lstStyle/>
          <a:p>
            <a:fld id="{A8E9C012-7853-C44D-803A-0A3ECA23CCB8}" type="slidenum">
              <a:rPr lang="en-US" smtClean="0"/>
              <a:pPr/>
              <a:t>4</a:t>
            </a:fld>
            <a:endParaRPr lang="en-US" dirty="0"/>
          </a:p>
        </p:txBody>
      </p:sp>
      <p:sp>
        <p:nvSpPr>
          <p:cNvPr id="5" name="Footer Placeholder 4"/>
          <p:cNvSpPr>
            <a:spLocks noGrp="1"/>
          </p:cNvSpPr>
          <p:nvPr>
            <p:ph type="ftr" sz="quarter" idx="11"/>
          </p:nvPr>
        </p:nvSpPr>
        <p:spPr/>
        <p:txBody>
          <a:bodyPr/>
          <a:lstStyle/>
          <a:p>
            <a:r>
              <a:rPr lang="en-US" smtClean="0"/>
              <a:t>Hubert van Hecke - VTX leak issue</a:t>
            </a:r>
            <a:endParaRPr lang="en-US"/>
          </a:p>
        </p:txBody>
      </p:sp>
      <p:pic>
        <p:nvPicPr>
          <p:cNvPr id="10" name="Content Placeholder 9" descr="stave_assy.png"/>
          <p:cNvPicPr>
            <a:picLocks noGrp="1" noChangeAspect="1"/>
          </p:cNvPicPr>
          <p:nvPr>
            <p:ph idx="1"/>
          </p:nvPr>
        </p:nvPicPr>
        <p:blipFill>
          <a:blip r:embed="rId3"/>
          <a:srcRect t="-156538" b="-156538"/>
          <a:stretch>
            <a:fillRect/>
          </a:stretch>
        </p:blipFill>
        <p:spPr>
          <a:xfrm>
            <a:off x="8531225" y="5842000"/>
            <a:ext cx="155575" cy="284163"/>
          </a:xfrm>
        </p:spPr>
      </p:pic>
      <p:sp>
        <p:nvSpPr>
          <p:cNvPr id="12" name="TextBox 11"/>
          <p:cNvSpPr txBox="1"/>
          <p:nvPr/>
        </p:nvSpPr>
        <p:spPr>
          <a:xfrm>
            <a:off x="657387" y="4325025"/>
            <a:ext cx="6559716" cy="2031325"/>
          </a:xfrm>
          <a:prstGeom prst="rect">
            <a:avLst/>
          </a:prstGeom>
          <a:noFill/>
        </p:spPr>
        <p:txBody>
          <a:bodyPr wrap="square" rtlCol="0">
            <a:spAutoFit/>
          </a:bodyPr>
          <a:lstStyle/>
          <a:p>
            <a:r>
              <a:rPr lang="en-US" b="1" dirty="0" smtClean="0"/>
              <a:t>Materials:</a:t>
            </a:r>
          </a:p>
          <a:p>
            <a:pPr>
              <a:buFontTx/>
              <a:buChar char="-"/>
            </a:pPr>
            <a:r>
              <a:rPr lang="en-US" dirty="0" smtClean="0"/>
              <a:t>Tube: 3003–H14 Aluminum</a:t>
            </a:r>
          </a:p>
          <a:p>
            <a:pPr>
              <a:buFontTx/>
              <a:buChar char="-"/>
            </a:pPr>
            <a:r>
              <a:rPr lang="en-US" dirty="0" smtClean="0"/>
              <a:t> Carbon foam: </a:t>
            </a:r>
            <a:r>
              <a:rPr lang="en-US" dirty="0" err="1" smtClean="0"/>
              <a:t>Allcomp</a:t>
            </a:r>
            <a:r>
              <a:rPr lang="en-US" dirty="0" smtClean="0"/>
              <a:t> P9 100ppi (“not </a:t>
            </a:r>
            <a:r>
              <a:rPr lang="en-US" dirty="0" err="1" smtClean="0"/>
              <a:t>graphetized</a:t>
            </a:r>
            <a:r>
              <a:rPr lang="en-US" dirty="0" smtClean="0"/>
              <a:t> at high temperature, but only </a:t>
            </a:r>
            <a:r>
              <a:rPr lang="en-US" dirty="0" err="1" smtClean="0"/>
              <a:t>densified</a:t>
            </a:r>
            <a:r>
              <a:rPr lang="en-US" dirty="0" smtClean="0"/>
              <a:t> up to .1 </a:t>
            </a:r>
            <a:r>
              <a:rPr lang="en-US" dirty="0" err="1" smtClean="0"/>
              <a:t>g</a:t>
            </a:r>
            <a:r>
              <a:rPr lang="en-US" dirty="0" smtClean="0"/>
              <a:t>/cc. ”)</a:t>
            </a:r>
          </a:p>
          <a:p>
            <a:pPr>
              <a:buFontTx/>
              <a:buChar char="-"/>
            </a:pPr>
            <a:r>
              <a:rPr lang="en-US" dirty="0" smtClean="0"/>
              <a:t>Epoxy: </a:t>
            </a:r>
            <a:r>
              <a:rPr lang="en-US" dirty="0" err="1" smtClean="0"/>
              <a:t>Hysol</a:t>
            </a:r>
            <a:r>
              <a:rPr lang="en-US" dirty="0" smtClean="0"/>
              <a:t> </a:t>
            </a:r>
            <a:r>
              <a:rPr lang="en-US" smtClean="0"/>
              <a:t>EA </a:t>
            </a:r>
            <a:r>
              <a:rPr lang="en-US" smtClean="0"/>
              <a:t>9396</a:t>
            </a:r>
            <a:r>
              <a:rPr lang="en-US" dirty="0" smtClean="0"/>
              <a:t>, with boron nitride added for thermal conductivity. Applied only to the top and bottom face sheets.</a:t>
            </a:r>
          </a:p>
          <a:p>
            <a:pPr>
              <a:buFontTx/>
              <a:buChar char="-"/>
            </a:pPr>
            <a:r>
              <a:rPr lang="en-US" dirty="0" smtClean="0"/>
              <a:t>PEEK is a </a:t>
            </a:r>
            <a:r>
              <a:rPr lang="en-US" dirty="0" err="1" smtClean="0"/>
              <a:t>radhard</a:t>
            </a:r>
            <a:r>
              <a:rPr lang="en-US" dirty="0" smtClean="0"/>
              <a:t> plastic</a:t>
            </a:r>
            <a:endParaRPr lang="en-US" dirty="0"/>
          </a:p>
        </p:txBody>
      </p:sp>
      <p:sp>
        <p:nvSpPr>
          <p:cNvPr id="13" name="TextBox 12"/>
          <p:cNvSpPr txBox="1"/>
          <p:nvPr/>
        </p:nvSpPr>
        <p:spPr>
          <a:xfrm>
            <a:off x="657387" y="958334"/>
            <a:ext cx="8056851" cy="646331"/>
          </a:xfrm>
          <a:prstGeom prst="rect">
            <a:avLst/>
          </a:prstGeom>
          <a:noFill/>
        </p:spPr>
        <p:txBody>
          <a:bodyPr wrap="square" rtlCol="0">
            <a:spAutoFit/>
          </a:bodyPr>
          <a:lstStyle/>
          <a:p>
            <a:r>
              <a:rPr lang="en-US" dirty="0" smtClean="0"/>
              <a:t>There are xx staves that make up </a:t>
            </a:r>
            <a:r>
              <a:rPr lang="en-US" dirty="0" err="1" smtClean="0"/>
              <a:t>stripixel</a:t>
            </a:r>
            <a:r>
              <a:rPr lang="en-US" dirty="0" smtClean="0"/>
              <a:t> barrel 4. Silicon </a:t>
            </a:r>
            <a:r>
              <a:rPr lang="en-US" dirty="0" err="1" smtClean="0"/>
              <a:t>stripixel</a:t>
            </a:r>
            <a:r>
              <a:rPr lang="en-US" dirty="0" smtClean="0"/>
              <a:t> assemblies are mounted onto these cooling staves (not shown).</a:t>
            </a:r>
            <a:endParaRPr lang="en-US"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a:bodyPr>
          <a:lstStyle/>
          <a:p>
            <a:r>
              <a:rPr lang="en-US" sz="3600" dirty="0" smtClean="0"/>
              <a:t>Cooling liquid</a:t>
            </a:r>
            <a:endParaRPr lang="en-US" sz="3600" dirty="0"/>
          </a:p>
        </p:txBody>
      </p:sp>
      <p:sp>
        <p:nvSpPr>
          <p:cNvPr id="3" name="Content Placeholder 2"/>
          <p:cNvSpPr>
            <a:spLocks noGrp="1"/>
          </p:cNvSpPr>
          <p:nvPr>
            <p:ph idx="1"/>
          </p:nvPr>
        </p:nvSpPr>
        <p:spPr>
          <a:xfrm>
            <a:off x="457200" y="1143000"/>
            <a:ext cx="8229600" cy="4525963"/>
          </a:xfrm>
        </p:spPr>
        <p:txBody>
          <a:bodyPr/>
          <a:lstStyle/>
          <a:p>
            <a:r>
              <a:rPr lang="en-US" sz="2000" dirty="0" err="1" smtClean="0"/>
              <a:t>Novec</a:t>
            </a:r>
            <a:r>
              <a:rPr lang="en-US" sz="2000" dirty="0" smtClean="0"/>
              <a:t> 7200, made by 3M</a:t>
            </a:r>
          </a:p>
          <a:p>
            <a:r>
              <a:rPr lang="en-US" sz="2000" dirty="0" smtClean="0"/>
              <a:t>This is a non-conductive, non-corrosive liquid</a:t>
            </a:r>
          </a:p>
          <a:p>
            <a:r>
              <a:rPr lang="en-US" sz="2000" dirty="0" smtClean="0"/>
              <a:t>Density 1.5, shear viscosity ½ of water.</a:t>
            </a:r>
          </a:p>
          <a:p>
            <a:r>
              <a:rPr lang="en-US" sz="2000" dirty="0" smtClean="0"/>
              <a:t>Environmentally benign</a:t>
            </a:r>
          </a:p>
          <a:p>
            <a:endParaRPr lang="en-US" dirty="0"/>
          </a:p>
        </p:txBody>
      </p:sp>
      <p:sp>
        <p:nvSpPr>
          <p:cNvPr id="4" name="Slide Number Placeholder 3"/>
          <p:cNvSpPr>
            <a:spLocks noGrp="1"/>
          </p:cNvSpPr>
          <p:nvPr>
            <p:ph type="sldNum" sz="quarter" idx="12"/>
          </p:nvPr>
        </p:nvSpPr>
        <p:spPr/>
        <p:txBody>
          <a:bodyPr/>
          <a:lstStyle/>
          <a:p>
            <a:fld id="{A8E9C012-7853-C44D-803A-0A3ECA23CCB8}" type="slidenum">
              <a:rPr lang="en-US" smtClean="0"/>
              <a:pPr/>
              <a:t>5</a:t>
            </a:fld>
            <a:endParaRPr lang="en-US"/>
          </a:p>
        </p:txBody>
      </p:sp>
      <p:sp>
        <p:nvSpPr>
          <p:cNvPr id="5" name="Footer Placeholder 4"/>
          <p:cNvSpPr>
            <a:spLocks noGrp="1"/>
          </p:cNvSpPr>
          <p:nvPr>
            <p:ph type="ftr" sz="quarter" idx="11"/>
          </p:nvPr>
        </p:nvSpPr>
        <p:spPr/>
        <p:txBody>
          <a:bodyPr/>
          <a:lstStyle/>
          <a:p>
            <a:r>
              <a:rPr lang="en-US" smtClean="0"/>
              <a:t>Hubert van Hecke - VTX leak issue</a:t>
            </a:r>
            <a:endParaRPr lang="en-US"/>
          </a:p>
        </p:txBody>
      </p:sp>
      <p:pic>
        <p:nvPicPr>
          <p:cNvPr id="6" name="Picture 5" descr="novec.png"/>
          <p:cNvPicPr>
            <a:picLocks noChangeAspect="1"/>
          </p:cNvPicPr>
          <p:nvPr/>
        </p:nvPicPr>
        <p:blipFill>
          <a:blip r:embed="rId2"/>
          <a:stretch>
            <a:fillRect/>
          </a:stretch>
        </p:blipFill>
        <p:spPr>
          <a:xfrm>
            <a:off x="3809999" y="2250966"/>
            <a:ext cx="4444003" cy="4227559"/>
          </a:xfrm>
          <a:prstGeom prst="rect">
            <a:avLst/>
          </a:prstGeom>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a:bodyPr>
          <a:lstStyle/>
          <a:p>
            <a:r>
              <a:rPr lang="en-US" sz="3600" dirty="0" smtClean="0"/>
              <a:t>Observations</a:t>
            </a:r>
            <a:endParaRPr lang="en-US" sz="3600" dirty="0"/>
          </a:p>
        </p:txBody>
      </p:sp>
      <p:sp>
        <p:nvSpPr>
          <p:cNvPr id="3" name="Content Placeholder 2"/>
          <p:cNvSpPr>
            <a:spLocks noGrp="1"/>
          </p:cNvSpPr>
          <p:nvPr>
            <p:ph idx="1"/>
          </p:nvPr>
        </p:nvSpPr>
        <p:spPr>
          <a:xfrm>
            <a:off x="457200" y="1143000"/>
            <a:ext cx="8229600" cy="4525963"/>
          </a:xfrm>
        </p:spPr>
        <p:txBody>
          <a:bodyPr>
            <a:normAutofit fontScale="92500" lnSpcReduction="20000"/>
          </a:bodyPr>
          <a:lstStyle/>
          <a:p>
            <a:r>
              <a:rPr lang="en-US" sz="2000" dirty="0" smtClean="0"/>
              <a:t>No large leaks were observed in the first 2 years of operation</a:t>
            </a:r>
          </a:p>
          <a:p>
            <a:pPr lvl="1"/>
            <a:r>
              <a:rPr lang="en-US" sz="1600" dirty="0" smtClean="0"/>
              <a:t>Evidence of small leaks was seen in the form of deposits, most near the hose barbs, but some were seen along some stave edges.</a:t>
            </a:r>
          </a:p>
          <a:p>
            <a:r>
              <a:rPr lang="en-US" sz="2000" dirty="0" smtClean="0"/>
              <a:t>Leaks appear to be in the middle of the staves, not the ends</a:t>
            </a:r>
          </a:p>
          <a:p>
            <a:r>
              <a:rPr lang="en-US" sz="2054" dirty="0" smtClean="0">
                <a:latin typeface="Calibri"/>
                <a:ea typeface="Times New Roman" pitchFamily="-65" charset="0"/>
                <a:cs typeface="Times New Roman" pitchFamily="-65" charset="0"/>
              </a:rPr>
              <a:t>The staves were manufactured in the LBNL composite shop which also made staves of a very similar design for ATLAS.</a:t>
            </a:r>
            <a:endParaRPr lang="en-US" sz="2000" dirty="0" smtClean="0"/>
          </a:p>
          <a:p>
            <a:r>
              <a:rPr lang="en-US" sz="2000" dirty="0" smtClean="0"/>
              <a:t>When the leaks were noticed, a crackling sound (~Rice </a:t>
            </a:r>
            <a:r>
              <a:rPr lang="en-US" sz="2000" dirty="0" err="1" smtClean="0"/>
              <a:t>Krispies</a:t>
            </a:r>
            <a:r>
              <a:rPr lang="en-US" sz="2000" dirty="0" smtClean="0"/>
              <a:t>) was heard</a:t>
            </a:r>
          </a:p>
          <a:p>
            <a:r>
              <a:rPr lang="en-US" sz="2000" dirty="0" smtClean="0"/>
              <a:t>The exterior of the detector (fiberglass, plastic) was electrically charged</a:t>
            </a:r>
          </a:p>
          <a:p>
            <a:pPr lvl="1"/>
            <a:r>
              <a:rPr lang="en-US" sz="1600" dirty="0" smtClean="0"/>
              <a:t>Discharges had been seen in the past from non-grounded cooling circuit components. Friction and a non-conductive fluid transports charge.</a:t>
            </a:r>
          </a:p>
          <a:p>
            <a:r>
              <a:rPr lang="en-US" sz="2000" dirty="0" smtClean="0"/>
              <a:t>Small modifications had been made to the plumbing</a:t>
            </a:r>
          </a:p>
          <a:p>
            <a:pPr lvl="1"/>
            <a:r>
              <a:rPr lang="en-US" sz="1600" dirty="0" smtClean="0"/>
              <a:t>Lowered the back pressure by 1-2 psi</a:t>
            </a:r>
          </a:p>
          <a:p>
            <a:r>
              <a:rPr lang="en-US" sz="2000" dirty="0" smtClean="0"/>
              <a:t>The cooling channels of the VTX pixels are different (bonded carbon composite sheets)</a:t>
            </a:r>
          </a:p>
          <a:p>
            <a:r>
              <a:rPr lang="en-US" sz="2000" dirty="0" smtClean="0"/>
              <a:t>The cooling channels of the FVTX consist of carbon composite sheets top and bottom, and PEEK sidewalls.</a:t>
            </a:r>
          </a:p>
          <a:p>
            <a:pPr>
              <a:buNone/>
            </a:pPr>
            <a:endParaRPr lang="en-US" dirty="0"/>
          </a:p>
        </p:txBody>
      </p:sp>
      <p:sp>
        <p:nvSpPr>
          <p:cNvPr id="4" name="Slide Number Placeholder 3"/>
          <p:cNvSpPr>
            <a:spLocks noGrp="1"/>
          </p:cNvSpPr>
          <p:nvPr>
            <p:ph type="sldNum" sz="quarter" idx="12"/>
          </p:nvPr>
        </p:nvSpPr>
        <p:spPr/>
        <p:txBody>
          <a:bodyPr/>
          <a:lstStyle/>
          <a:p>
            <a:fld id="{A8E9C012-7853-C44D-803A-0A3ECA23CCB8}" type="slidenum">
              <a:rPr lang="en-US" smtClean="0"/>
              <a:pPr/>
              <a:t>6</a:t>
            </a:fld>
            <a:endParaRPr lang="en-US"/>
          </a:p>
        </p:txBody>
      </p:sp>
      <p:sp>
        <p:nvSpPr>
          <p:cNvPr id="5" name="Footer Placeholder 4"/>
          <p:cNvSpPr>
            <a:spLocks noGrp="1"/>
          </p:cNvSpPr>
          <p:nvPr>
            <p:ph type="ftr" sz="quarter" idx="11"/>
          </p:nvPr>
        </p:nvSpPr>
        <p:spPr/>
        <p:txBody>
          <a:bodyPr/>
          <a:lstStyle/>
          <a:p>
            <a:r>
              <a:rPr lang="en-US" smtClean="0"/>
              <a:t>Hubert van Hecke - VTX leak issue</a:t>
            </a:r>
            <a:endParaRPr lang="en-US"/>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a:bodyPr>
          <a:lstStyle/>
          <a:p>
            <a:r>
              <a:rPr lang="en-US" sz="3600" dirty="0" smtClean="0"/>
              <a:t>Hypotheses (1)</a:t>
            </a:r>
            <a:endParaRPr lang="en-US" sz="3600" dirty="0"/>
          </a:p>
        </p:txBody>
      </p:sp>
      <p:sp>
        <p:nvSpPr>
          <p:cNvPr id="3" name="Content Placeholder 2"/>
          <p:cNvSpPr>
            <a:spLocks noGrp="1"/>
          </p:cNvSpPr>
          <p:nvPr>
            <p:ph idx="1"/>
          </p:nvPr>
        </p:nvSpPr>
        <p:spPr>
          <a:xfrm>
            <a:off x="457200" y="1143000"/>
            <a:ext cx="8229600" cy="4525963"/>
          </a:xfrm>
        </p:spPr>
        <p:txBody>
          <a:bodyPr>
            <a:normAutofit fontScale="92500" lnSpcReduction="20000"/>
          </a:bodyPr>
          <a:lstStyle/>
          <a:p>
            <a:r>
              <a:rPr lang="en-US" sz="2000" dirty="0" smtClean="0"/>
              <a:t>Pressure spike</a:t>
            </a:r>
          </a:p>
          <a:p>
            <a:pPr lvl="1"/>
            <a:r>
              <a:rPr lang="en-US" sz="1600" dirty="0" smtClean="0"/>
              <a:t>But pressures and temperatures were all normal. Tubes were tested to 125 psi before assembly, and none had failed. Operating pressure is 24 psi max. There is a 38 psi relief valve. Recorded temperatures of the coolant were normal</a:t>
            </a:r>
          </a:p>
          <a:p>
            <a:r>
              <a:rPr lang="en-US" sz="2000" dirty="0" smtClean="0"/>
              <a:t>Abrasion due to foreign material in the coolant</a:t>
            </a:r>
          </a:p>
          <a:p>
            <a:pPr lvl="1"/>
            <a:r>
              <a:rPr lang="en-US" sz="1600" dirty="0" smtClean="0"/>
              <a:t>Analysis of samples showed no foreign content</a:t>
            </a:r>
          </a:p>
          <a:p>
            <a:r>
              <a:rPr lang="en-US" sz="2000" dirty="0" smtClean="0"/>
              <a:t>Contamination of the coolant, difference in coolant from last year</a:t>
            </a:r>
          </a:p>
          <a:p>
            <a:pPr lvl="1"/>
            <a:r>
              <a:rPr lang="en-US" sz="1600" dirty="0" smtClean="0"/>
              <a:t>Analysis (IR spectra) of samples taken from around the cooling system showed all were pure </a:t>
            </a:r>
            <a:r>
              <a:rPr lang="en-US" sz="1600" dirty="0" err="1" smtClean="0"/>
              <a:t>Novec</a:t>
            </a:r>
            <a:endParaRPr lang="en-US" sz="1600" dirty="0" smtClean="0"/>
          </a:p>
          <a:p>
            <a:r>
              <a:rPr lang="en-US" sz="2000" dirty="0" smtClean="0"/>
              <a:t>Static discharge damage</a:t>
            </a:r>
          </a:p>
          <a:p>
            <a:pPr lvl="1"/>
            <a:r>
              <a:rPr lang="en-US" sz="1600" dirty="0" smtClean="0"/>
              <a:t>But to form a large enough spark, there needs to be a big enough gap. The carbon foam that surrounds the Al tubes is a decent conductor, and they are touching. Resistance measurements show ~few Ohms.</a:t>
            </a:r>
          </a:p>
          <a:p>
            <a:r>
              <a:rPr lang="en-US" sz="2000" dirty="0" err="1" smtClean="0"/>
              <a:t>Cavitation</a:t>
            </a:r>
            <a:endParaRPr lang="en-US" sz="2000" dirty="0" smtClean="0"/>
          </a:p>
          <a:p>
            <a:pPr lvl="1"/>
            <a:r>
              <a:rPr lang="en-US" sz="1600" dirty="0" err="1" smtClean="0"/>
              <a:t>Cavitation</a:t>
            </a:r>
            <a:r>
              <a:rPr lang="en-US" sz="1600" dirty="0" smtClean="0"/>
              <a:t> can do a lot of damage. </a:t>
            </a:r>
            <a:r>
              <a:rPr lang="en-US" sz="1600" dirty="0" err="1" smtClean="0"/>
              <a:t>Novec</a:t>
            </a:r>
            <a:r>
              <a:rPr lang="en-US" sz="1600" dirty="0" smtClean="0"/>
              <a:t> has a high vapor pressure. A crackling sound was heard. This sound was not heard last year.</a:t>
            </a:r>
          </a:p>
          <a:p>
            <a:pPr lvl="1"/>
            <a:r>
              <a:rPr lang="en-US" sz="1600" dirty="0" smtClean="0"/>
              <a:t>However, the flow speed is low (1/2m/s), and the dimensionless number that indicates </a:t>
            </a:r>
            <a:r>
              <a:rPr lang="en-US" sz="1600" dirty="0" err="1" smtClean="0"/>
              <a:t>cavitation</a:t>
            </a:r>
            <a:r>
              <a:rPr lang="en-US" sz="1600" dirty="0" smtClean="0"/>
              <a:t> probability shows we are far from the </a:t>
            </a:r>
            <a:r>
              <a:rPr lang="en-US" sz="1600" dirty="0" err="1" smtClean="0"/>
              <a:t>cavitation</a:t>
            </a:r>
            <a:r>
              <a:rPr lang="en-US" sz="1600" dirty="0" smtClean="0"/>
              <a:t> regime.</a:t>
            </a:r>
          </a:p>
          <a:p>
            <a:pPr lvl="1"/>
            <a:r>
              <a:rPr lang="en-US" sz="1600" dirty="0" err="1" smtClean="0"/>
              <a:t>Cavitation</a:t>
            </a:r>
            <a:r>
              <a:rPr lang="en-US" sz="1600" dirty="0" smtClean="0"/>
              <a:t> damage should be on the inside, near bends, not in the middle of the staves </a:t>
            </a:r>
          </a:p>
          <a:p>
            <a:endParaRPr lang="en-US" dirty="0"/>
          </a:p>
        </p:txBody>
      </p:sp>
      <p:sp>
        <p:nvSpPr>
          <p:cNvPr id="4" name="Slide Number Placeholder 3"/>
          <p:cNvSpPr>
            <a:spLocks noGrp="1"/>
          </p:cNvSpPr>
          <p:nvPr>
            <p:ph type="sldNum" sz="quarter" idx="12"/>
          </p:nvPr>
        </p:nvSpPr>
        <p:spPr/>
        <p:txBody>
          <a:bodyPr/>
          <a:lstStyle/>
          <a:p>
            <a:fld id="{A8E9C012-7853-C44D-803A-0A3ECA23CCB8}" type="slidenum">
              <a:rPr lang="en-US" smtClean="0"/>
              <a:pPr/>
              <a:t>7</a:t>
            </a:fld>
            <a:endParaRPr lang="en-US"/>
          </a:p>
        </p:txBody>
      </p:sp>
      <p:sp>
        <p:nvSpPr>
          <p:cNvPr id="5" name="Footer Placeholder 4"/>
          <p:cNvSpPr>
            <a:spLocks noGrp="1"/>
          </p:cNvSpPr>
          <p:nvPr>
            <p:ph type="ftr" sz="quarter" idx="11"/>
          </p:nvPr>
        </p:nvSpPr>
        <p:spPr/>
        <p:txBody>
          <a:bodyPr/>
          <a:lstStyle/>
          <a:p>
            <a:r>
              <a:rPr lang="en-US" smtClean="0"/>
              <a:t>Hubert van Hecke - VTX leak issue</a:t>
            </a:r>
            <a:endParaRPr lang="en-US"/>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a:bodyPr>
          <a:lstStyle/>
          <a:p>
            <a:r>
              <a:rPr lang="en-US" sz="3600" dirty="0" smtClean="0"/>
              <a:t>Hypotheses (2)</a:t>
            </a:r>
            <a:endParaRPr lang="en-US" sz="3600" dirty="0"/>
          </a:p>
        </p:txBody>
      </p:sp>
      <p:sp>
        <p:nvSpPr>
          <p:cNvPr id="3" name="Content Placeholder 2"/>
          <p:cNvSpPr>
            <a:spLocks noGrp="1"/>
          </p:cNvSpPr>
          <p:nvPr>
            <p:ph idx="1"/>
          </p:nvPr>
        </p:nvSpPr>
        <p:spPr>
          <a:xfrm>
            <a:off x="457200" y="1143000"/>
            <a:ext cx="8229600" cy="4525963"/>
          </a:xfrm>
        </p:spPr>
        <p:txBody>
          <a:bodyPr/>
          <a:lstStyle/>
          <a:p>
            <a:r>
              <a:rPr lang="en-US" sz="2000" dirty="0" smtClean="0"/>
              <a:t>Corrosion – internal</a:t>
            </a:r>
          </a:p>
          <a:p>
            <a:pPr lvl="1"/>
            <a:r>
              <a:rPr lang="en-US" sz="1600" dirty="0" smtClean="0"/>
              <a:t>Water diffused into the </a:t>
            </a:r>
            <a:r>
              <a:rPr lang="en-US" sz="1600" dirty="0" err="1" smtClean="0"/>
              <a:t>Novec</a:t>
            </a:r>
            <a:endParaRPr lang="en-US" sz="1600" dirty="0" smtClean="0"/>
          </a:p>
          <a:p>
            <a:pPr lvl="1"/>
            <a:r>
              <a:rPr lang="en-US" sz="1600" dirty="0" err="1" smtClean="0"/>
              <a:t>Wates</a:t>
            </a:r>
            <a:r>
              <a:rPr lang="en-US" sz="1600" dirty="0" smtClean="0"/>
              <a:t> solubility in </a:t>
            </a:r>
            <a:r>
              <a:rPr lang="en-US" sz="1600" dirty="0" err="1" smtClean="0"/>
              <a:t>Novec</a:t>
            </a:r>
            <a:r>
              <a:rPr lang="en-US" sz="1600" dirty="0" smtClean="0"/>
              <a:t> is low (few </a:t>
            </a:r>
            <a:r>
              <a:rPr lang="en-US" sz="1600" dirty="0" err="1" smtClean="0"/>
              <a:t>ppm</a:t>
            </a:r>
            <a:r>
              <a:rPr lang="en-US" sz="1600" dirty="0" smtClean="0"/>
              <a:t>?), and falls with temperature. Thus water is forced out of solution in the coldest part of the loop (the chiller)</a:t>
            </a:r>
          </a:p>
          <a:p>
            <a:pPr lvl="1"/>
            <a:r>
              <a:rPr lang="en-US" sz="1600" dirty="0" smtClean="0"/>
              <a:t>No water was seen in the analyzed samples</a:t>
            </a:r>
          </a:p>
          <a:p>
            <a:r>
              <a:rPr lang="en-US" sz="2000" dirty="0" smtClean="0"/>
              <a:t>Corrosion – external: Carbon + Aluminum + water </a:t>
            </a:r>
          </a:p>
          <a:p>
            <a:pPr lvl="1"/>
            <a:r>
              <a:rPr lang="en-US" sz="1600" dirty="0" smtClean="0"/>
              <a:t>Where is the water from?</a:t>
            </a:r>
          </a:p>
          <a:p>
            <a:endParaRPr lang="en-US" dirty="0"/>
          </a:p>
        </p:txBody>
      </p:sp>
      <p:sp>
        <p:nvSpPr>
          <p:cNvPr id="4" name="Slide Number Placeholder 3"/>
          <p:cNvSpPr>
            <a:spLocks noGrp="1"/>
          </p:cNvSpPr>
          <p:nvPr>
            <p:ph type="sldNum" sz="quarter" idx="12"/>
          </p:nvPr>
        </p:nvSpPr>
        <p:spPr/>
        <p:txBody>
          <a:bodyPr/>
          <a:lstStyle/>
          <a:p>
            <a:fld id="{A8E9C012-7853-C44D-803A-0A3ECA23CCB8}" type="slidenum">
              <a:rPr lang="en-US" smtClean="0"/>
              <a:pPr/>
              <a:t>8</a:t>
            </a:fld>
            <a:endParaRPr lang="en-US"/>
          </a:p>
        </p:txBody>
      </p:sp>
      <p:sp>
        <p:nvSpPr>
          <p:cNvPr id="5" name="Footer Placeholder 4"/>
          <p:cNvSpPr>
            <a:spLocks noGrp="1"/>
          </p:cNvSpPr>
          <p:nvPr>
            <p:ph type="ftr" sz="quarter" idx="11"/>
          </p:nvPr>
        </p:nvSpPr>
        <p:spPr/>
        <p:txBody>
          <a:bodyPr/>
          <a:lstStyle/>
          <a:p>
            <a:r>
              <a:rPr lang="en-US" smtClean="0"/>
              <a:t>Hubert van Hecke - VTX leak issue</a:t>
            </a:r>
            <a:endParaRPr lang="en-US"/>
          </a:p>
        </p:txBody>
      </p:sp>
      <p:sp>
        <p:nvSpPr>
          <p:cNvPr id="7" name="TextBox 6"/>
          <p:cNvSpPr txBox="1"/>
          <p:nvPr/>
        </p:nvSpPr>
        <p:spPr>
          <a:xfrm>
            <a:off x="457200" y="3700592"/>
            <a:ext cx="3971420" cy="2031325"/>
          </a:xfrm>
          <a:prstGeom prst="rect">
            <a:avLst/>
          </a:prstGeom>
          <a:noFill/>
        </p:spPr>
        <p:txBody>
          <a:bodyPr wrap="square" rtlCol="0">
            <a:spAutoFit/>
          </a:bodyPr>
          <a:lstStyle/>
          <a:p>
            <a:r>
              <a:rPr lang="en-US" dirty="0" smtClean="0"/>
              <a:t>Our logs show that at the end of run 12, after electronics tests were done, the cooling was left running, with the detector in a state that did not provide a good seal to outside air.</a:t>
            </a:r>
          </a:p>
          <a:p>
            <a:r>
              <a:rPr lang="en-US" dirty="0" smtClean="0"/>
              <a:t>For a few days, the humidity inside the detector reached 100%</a:t>
            </a:r>
            <a:endParaRPr lang="en-US" dirty="0"/>
          </a:p>
        </p:txBody>
      </p:sp>
      <p:pic>
        <p:nvPicPr>
          <p:cNvPr id="9" name="Picture 8" descr="VTXhumidity.png"/>
          <p:cNvPicPr>
            <a:picLocks noChangeAspect="1"/>
          </p:cNvPicPr>
          <p:nvPr/>
        </p:nvPicPr>
        <p:blipFill>
          <a:blip r:embed="rId2"/>
          <a:stretch>
            <a:fillRect/>
          </a:stretch>
        </p:blipFill>
        <p:spPr>
          <a:xfrm>
            <a:off x="4531875" y="3256236"/>
            <a:ext cx="4154925" cy="3100114"/>
          </a:xfrm>
          <a:prstGeom prst="rect">
            <a:avLst/>
          </a:prstGeom>
        </p:spPr>
      </p:pic>
      <p:sp>
        <p:nvSpPr>
          <p:cNvPr id="11" name="TextBox 10"/>
          <p:cNvSpPr txBox="1"/>
          <p:nvPr/>
        </p:nvSpPr>
        <p:spPr>
          <a:xfrm>
            <a:off x="4531875" y="3562092"/>
            <a:ext cx="450664" cy="276999"/>
          </a:xfrm>
          <a:prstGeom prst="rect">
            <a:avLst/>
          </a:prstGeom>
          <a:noFill/>
        </p:spPr>
        <p:txBody>
          <a:bodyPr wrap="none" rtlCol="0">
            <a:spAutoFit/>
          </a:bodyPr>
          <a:lstStyle/>
          <a:p>
            <a:r>
              <a:rPr lang="en-US" sz="1200" dirty="0" smtClean="0"/>
              <a:t>84%</a:t>
            </a:r>
            <a:endParaRPr lang="en-US" sz="1200"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a:bodyPr>
          <a:lstStyle/>
          <a:p>
            <a:r>
              <a:rPr lang="en-US" sz="3600" dirty="0" smtClean="0"/>
              <a:t>Non-destructive tests – 1: X-rays</a:t>
            </a:r>
            <a:endParaRPr lang="en-US" sz="3600" dirty="0"/>
          </a:p>
        </p:txBody>
      </p:sp>
      <p:sp>
        <p:nvSpPr>
          <p:cNvPr id="3" name="Content Placeholder 2"/>
          <p:cNvSpPr>
            <a:spLocks noGrp="1"/>
          </p:cNvSpPr>
          <p:nvPr>
            <p:ph idx="1"/>
          </p:nvPr>
        </p:nvSpPr>
        <p:spPr>
          <a:xfrm>
            <a:off x="457200" y="1313793"/>
            <a:ext cx="8229600" cy="4525963"/>
          </a:xfrm>
        </p:spPr>
        <p:txBody>
          <a:bodyPr/>
          <a:lstStyle/>
          <a:p>
            <a:r>
              <a:rPr lang="en-US" sz="2000" dirty="0" smtClean="0"/>
              <a:t>X-ray of a tube. This was to establish whether or now we would be able to see a small hole</a:t>
            </a:r>
          </a:p>
          <a:p>
            <a:r>
              <a:rPr lang="en-US" sz="2000" dirty="0" smtClean="0"/>
              <a:t>A spare tube was prepared with a small hole punctured in it</a:t>
            </a:r>
          </a:p>
          <a:p>
            <a:pPr>
              <a:buNone/>
            </a:pPr>
            <a:endParaRPr lang="en-US" sz="2000" dirty="0" smtClean="0"/>
          </a:p>
          <a:p>
            <a:endParaRPr lang="en-US" dirty="0"/>
          </a:p>
        </p:txBody>
      </p:sp>
      <p:sp>
        <p:nvSpPr>
          <p:cNvPr id="4" name="Slide Number Placeholder 3"/>
          <p:cNvSpPr>
            <a:spLocks noGrp="1"/>
          </p:cNvSpPr>
          <p:nvPr>
            <p:ph type="sldNum" sz="quarter" idx="12"/>
          </p:nvPr>
        </p:nvSpPr>
        <p:spPr/>
        <p:txBody>
          <a:bodyPr/>
          <a:lstStyle/>
          <a:p>
            <a:fld id="{A8E9C012-7853-C44D-803A-0A3ECA23CCB8}" type="slidenum">
              <a:rPr lang="en-US" smtClean="0"/>
              <a:pPr/>
              <a:t>9</a:t>
            </a:fld>
            <a:endParaRPr lang="en-US"/>
          </a:p>
        </p:txBody>
      </p:sp>
      <p:sp>
        <p:nvSpPr>
          <p:cNvPr id="5" name="Footer Placeholder 4"/>
          <p:cNvSpPr>
            <a:spLocks noGrp="1"/>
          </p:cNvSpPr>
          <p:nvPr>
            <p:ph type="ftr" sz="quarter" idx="11"/>
          </p:nvPr>
        </p:nvSpPr>
        <p:spPr/>
        <p:txBody>
          <a:bodyPr/>
          <a:lstStyle/>
          <a:p>
            <a:r>
              <a:rPr lang="en-US" smtClean="0"/>
              <a:t>Hubert van Hecke - VTX leak issue</a:t>
            </a:r>
            <a:endParaRPr lang="en-US"/>
          </a:p>
        </p:txBody>
      </p:sp>
      <p:pic>
        <p:nvPicPr>
          <p:cNvPr id="10" name="Picture 9" descr="xray1.png"/>
          <p:cNvPicPr>
            <a:picLocks noChangeAspect="1"/>
          </p:cNvPicPr>
          <p:nvPr/>
        </p:nvPicPr>
        <p:blipFill>
          <a:blip r:embed="rId2"/>
          <a:stretch>
            <a:fillRect/>
          </a:stretch>
        </p:blipFill>
        <p:spPr>
          <a:xfrm>
            <a:off x="457200" y="2510267"/>
            <a:ext cx="2336800" cy="2312407"/>
          </a:xfrm>
          <a:prstGeom prst="rect">
            <a:avLst/>
          </a:prstGeom>
        </p:spPr>
      </p:pic>
      <p:sp>
        <p:nvSpPr>
          <p:cNvPr id="12" name="TextBox 11"/>
          <p:cNvSpPr txBox="1"/>
          <p:nvPr/>
        </p:nvSpPr>
        <p:spPr>
          <a:xfrm>
            <a:off x="4564738" y="3153103"/>
            <a:ext cx="1007795" cy="369332"/>
          </a:xfrm>
          <a:prstGeom prst="rect">
            <a:avLst/>
          </a:prstGeom>
          <a:noFill/>
        </p:spPr>
        <p:txBody>
          <a:bodyPr wrap="none" rtlCol="0">
            <a:spAutoFit/>
          </a:bodyPr>
          <a:lstStyle/>
          <a:p>
            <a:r>
              <a:rPr lang="en-US" dirty="0" smtClean="0"/>
              <a:t>Top view</a:t>
            </a:r>
            <a:endParaRPr lang="en-US" dirty="0"/>
          </a:p>
        </p:txBody>
      </p:sp>
      <p:sp>
        <p:nvSpPr>
          <p:cNvPr id="13" name="TextBox 12"/>
          <p:cNvSpPr txBox="1"/>
          <p:nvPr/>
        </p:nvSpPr>
        <p:spPr>
          <a:xfrm>
            <a:off x="4504550" y="5315013"/>
            <a:ext cx="1067983" cy="369332"/>
          </a:xfrm>
          <a:prstGeom prst="rect">
            <a:avLst/>
          </a:prstGeom>
          <a:noFill/>
        </p:spPr>
        <p:txBody>
          <a:bodyPr wrap="none" rtlCol="0">
            <a:spAutoFit/>
          </a:bodyPr>
          <a:lstStyle/>
          <a:p>
            <a:r>
              <a:rPr lang="en-US" dirty="0" smtClean="0"/>
              <a:t>Side view</a:t>
            </a:r>
            <a:endParaRPr lang="en-US" dirty="0"/>
          </a:p>
        </p:txBody>
      </p:sp>
      <p:sp>
        <p:nvSpPr>
          <p:cNvPr id="14" name="TextBox 13"/>
          <p:cNvSpPr txBox="1"/>
          <p:nvPr/>
        </p:nvSpPr>
        <p:spPr>
          <a:xfrm>
            <a:off x="457200" y="5516590"/>
            <a:ext cx="3554248" cy="646331"/>
          </a:xfrm>
          <a:prstGeom prst="rect">
            <a:avLst/>
          </a:prstGeom>
          <a:noFill/>
        </p:spPr>
        <p:txBody>
          <a:bodyPr wrap="square" rtlCol="0">
            <a:spAutoFit/>
          </a:bodyPr>
          <a:lstStyle/>
          <a:p>
            <a:r>
              <a:rPr lang="en-US" dirty="0" smtClean="0"/>
              <a:t>A small hole would be undetectable with this technique</a:t>
            </a:r>
            <a:endParaRPr lang="en-US" dirty="0"/>
          </a:p>
        </p:txBody>
      </p:sp>
      <p:pic>
        <p:nvPicPr>
          <p:cNvPr id="15" name="Picture 14" descr="xray34.png"/>
          <p:cNvPicPr>
            <a:picLocks noChangeAspect="1"/>
          </p:cNvPicPr>
          <p:nvPr/>
        </p:nvPicPr>
        <p:blipFill>
          <a:blip r:embed="rId3"/>
          <a:stretch>
            <a:fillRect/>
          </a:stretch>
        </p:blipFill>
        <p:spPr>
          <a:xfrm>
            <a:off x="5572533" y="2410211"/>
            <a:ext cx="2892521" cy="4053652"/>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578</TotalTime>
  <Words>1881</Words>
  <Application>Microsoft Macintosh PowerPoint</Application>
  <PresentationFormat>On-screen Show (4:3)</PresentationFormat>
  <Paragraphs>233</Paragraphs>
  <Slides>29</Slides>
  <Notes>0</Notes>
  <HiddenSlides>0</HiddenSlides>
  <MMClips>0</MMClips>
  <ScaleCrop>false</ScaleCrop>
  <HeadingPairs>
    <vt:vector size="4" baseType="variant">
      <vt:variant>
        <vt:lpstr>Design Template</vt:lpstr>
      </vt:variant>
      <vt:variant>
        <vt:i4>1</vt:i4>
      </vt:variant>
      <vt:variant>
        <vt:lpstr>Slide Titles</vt:lpstr>
      </vt:variant>
      <vt:variant>
        <vt:i4>29</vt:i4>
      </vt:variant>
    </vt:vector>
  </HeadingPairs>
  <TitlesOfParts>
    <vt:vector size="30" baseType="lpstr">
      <vt:lpstr>Office Theme</vt:lpstr>
      <vt:lpstr>VTX leak issue</vt:lpstr>
      <vt:lpstr>The device</vt:lpstr>
      <vt:lpstr>The problem</vt:lpstr>
      <vt:lpstr>Cooling stave</vt:lpstr>
      <vt:lpstr>Cooling liquid</vt:lpstr>
      <vt:lpstr>Observations</vt:lpstr>
      <vt:lpstr>Hypotheses (1)</vt:lpstr>
      <vt:lpstr>Hypotheses (2)</vt:lpstr>
      <vt:lpstr>Non-destructive tests – 1: X-rays</vt:lpstr>
      <vt:lpstr>2: Thermal imaging</vt:lpstr>
      <vt:lpstr>3: Borescope imaging</vt:lpstr>
      <vt:lpstr>Observation of the leak</vt:lpstr>
      <vt:lpstr>Closeup </vt:lpstr>
      <vt:lpstr>Cutting the tube open</vt:lpstr>
      <vt:lpstr>Inside/outside/top views</vt:lpstr>
      <vt:lpstr>Inside/outside features</vt:lpstr>
      <vt:lpstr>Active corrosion tests - 1</vt:lpstr>
      <vt:lpstr>Active corrosion tests - 2</vt:lpstr>
      <vt:lpstr>Active corrosion tests - 3</vt:lpstr>
      <vt:lpstr>FVTX, VTX pixel cooling</vt:lpstr>
      <vt:lpstr>.</vt:lpstr>
      <vt:lpstr>Conclusions</vt:lpstr>
      <vt:lpstr>Backup</vt:lpstr>
      <vt:lpstr>Chiller loops 2013</vt:lpstr>
      <vt:lpstr>Relative humidity 2010-2012</vt:lpstr>
      <vt:lpstr>Backup material</vt:lpstr>
      <vt:lpstr>Leak discovery</vt:lpstr>
      <vt:lpstr>Backup material</vt:lpstr>
      <vt:lpstr>Backup material</vt:lpstr>
    </vt:vector>
  </TitlesOfParts>
  <Company>LANL</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VTX leak issue</dc:title>
  <dc:creator>Hubert Van Hecke</dc:creator>
  <cp:lastModifiedBy>Hubert Van Hecke</cp:lastModifiedBy>
  <cp:revision>30</cp:revision>
  <dcterms:created xsi:type="dcterms:W3CDTF">2013-02-14T18:07:47Z</dcterms:created>
  <dcterms:modified xsi:type="dcterms:W3CDTF">2013-02-14T18:08:07Z</dcterms:modified>
</cp:coreProperties>
</file>