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embeddings/Microsoft_Equation1.bin" ContentType="application/vnd.openxmlformats-officedocument.oleObject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3.bin" ContentType="application/vnd.openxmlformats-officedocument.oleObject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4E5C-B7A6-A84B-B6E5-18771AE9499C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745D-294F-5A4D-B9A0-9F358AFC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C7DEA-EEEC-3041-9419-C081F67F4266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F565-12FD-9141-8F7B-7A56DB3A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Metrology Data from First Two Small Disks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Pate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We are fitting two measured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 to two design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locations, using three parameters; this means the fit has one degree of freedom.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787400" y="4013200"/>
            <a:ext cx="1828800" cy="491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1410546" y="329861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01613" y="512741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545080" y="308610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545080" y="530225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86150" y="3810000"/>
            <a:ext cx="1524000" cy="635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endParaRPr lang="en-US" i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5" name="Straight Connector 14"/>
          <p:cNvCxnSpPr>
            <a:stCxn id="16" idx="4"/>
            <a:endCxn id="17" idx="4"/>
          </p:cNvCxnSpPr>
          <p:nvPr/>
        </p:nvCxnSpPr>
        <p:spPr>
          <a:xfrm rot="16200000" flipH="1">
            <a:off x="4902597" y="4304057"/>
            <a:ext cx="1828801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770880" y="329861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771674" y="512741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771675" y="308610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770880" y="530225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15616" y="3418806"/>
            <a:ext cx="24235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fit will center the measured reference marks with respect to the design reference marks; that’s the only degree of freedom.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371413" y="4313132"/>
            <a:ext cx="1628563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5867" y="5791200"/>
            <a:ext cx="778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fits like this are performed.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69807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St1NE Local Fits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c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0141"/>
              <a:stretch>
                <a:fillRect/>
              </a:stretch>
            </p:blipFill>
          </mc:Choice>
          <mc:Fallback>
            <p:blipFill>
              <a:blip r:embed="rId3"/>
              <a:srcRect t="50141"/>
              <a:stretch>
                <a:fillRect/>
              </a:stretch>
            </p:blipFill>
          </mc:Fallback>
        </mc:AlternateContent>
        <p:spPr>
          <a:xfrm>
            <a:off x="0" y="622828"/>
            <a:ext cx="9144000" cy="3553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867" y="4470400"/>
            <a:ext cx="8796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distribution of the rotations shows a full range of ~9 </a:t>
            </a:r>
            <a:r>
              <a:rPr lang="en-US" dirty="0" err="1" smtClean="0"/>
              <a:t>milliradians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distribution of the translations shows a full range of about 350 µ.</a:t>
            </a:r>
          </a:p>
          <a:p>
            <a:r>
              <a:rPr lang="en-US" dirty="0" smtClean="0"/>
              <a:t>All of that is consistent with expectations.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 Length and Flatness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0533"/>
            <a:ext cx="8441268" cy="1422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Are the sensors parallel to the plane formed by the three survey pins?</a:t>
            </a:r>
          </a:p>
          <a:p>
            <a:pPr>
              <a:buNone/>
            </a:pPr>
            <a:r>
              <a:rPr lang="en-US" sz="1800" dirty="0" smtClean="0"/>
              <a:t>Look at the measured distance </a:t>
            </a:r>
            <a:r>
              <a:rPr lang="en-US" sz="1800" i="1" dirty="0" err="1" smtClean="0"/>
              <a:t>s</a:t>
            </a:r>
            <a:r>
              <a:rPr lang="en-US" sz="1800" dirty="0" smtClean="0"/>
              <a:t>’ between the two reference marks on each sensor, and compare this to the known distance </a:t>
            </a:r>
            <a:r>
              <a:rPr lang="en-US" sz="1800" i="1" dirty="0" err="1" smtClean="0"/>
              <a:t>s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 smtClean="0"/>
              <a:t>For the small sensors, </a:t>
            </a:r>
            <a:r>
              <a:rPr lang="en-US" sz="1800" i="1" dirty="0" err="1" smtClean="0"/>
              <a:t>s</a:t>
            </a:r>
            <a:r>
              <a:rPr lang="en-US" sz="1800" dirty="0" smtClean="0"/>
              <a:t> = 49585 µ.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396918" y="2478486"/>
          <a:ext cx="1537005" cy="1115687"/>
        </p:xfrm>
        <a:graphic>
          <a:graphicData uri="http://schemas.openxmlformats.org/presentationml/2006/ole">
            <p:oleObj spid="_x0000_s28674" name="Equation" r:id="rId3" imgW="889000" imgH="64770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57201" y="2463800"/>
            <a:ext cx="5190066" cy="11345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1" y="3598333"/>
            <a:ext cx="519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080001" y="3031067"/>
            <a:ext cx="1134533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0467" y="27178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Sensor length    </a:t>
            </a:r>
            <a:r>
              <a:rPr lang="en-US" i="1" dirty="0" err="1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7668" y="3710001"/>
            <a:ext cx="336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Measured projection of sensor   </a:t>
            </a:r>
            <a:r>
              <a:rPr lang="en-US" i="1" dirty="0" err="1" smtClean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9516" y="2848117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d</a:t>
            </a:r>
            <a:endParaRPr lang="en-US" i="1" dirty="0"/>
          </a:p>
        </p:txBody>
      </p:sp>
      <p:sp>
        <p:nvSpPr>
          <p:cNvPr id="18" name="Arc 17"/>
          <p:cNvSpPr/>
          <p:nvPr/>
        </p:nvSpPr>
        <p:spPr>
          <a:xfrm>
            <a:off x="2745093" y="2802863"/>
            <a:ext cx="875353" cy="1590939"/>
          </a:xfrm>
          <a:prstGeom prst="arc">
            <a:avLst>
              <a:gd name="adj1" fmla="val 1759204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56959" y="3036330"/>
            <a:ext cx="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Symbol" charset="2"/>
                <a:cs typeface="Symbol" charset="2"/>
              </a:rPr>
              <a:t>q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467" y="4521200"/>
            <a:ext cx="684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first, examine the distribution of differences </a:t>
            </a:r>
            <a:r>
              <a:rPr lang="en-US" i="1" dirty="0" err="1" smtClean="0"/>
              <a:t>s</a:t>
            </a:r>
            <a:r>
              <a:rPr lang="en-US" i="1" dirty="0" smtClean="0"/>
              <a:t>’</a:t>
            </a:r>
            <a:r>
              <a:rPr lang="en-US" dirty="0" smtClean="0"/>
              <a:t> – </a:t>
            </a:r>
            <a:r>
              <a:rPr lang="en-US" i="1" dirty="0" err="1" smtClean="0"/>
              <a:t>s</a:t>
            </a:r>
            <a:r>
              <a:rPr lang="en-US" dirty="0" smtClean="0"/>
              <a:t>.  This should be a distribution near 0, perhaps with a tail on the negative side.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1822"/>
            <a:ext cx="3810000" cy="504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St1NE </a:t>
            </a:r>
            <a:r>
              <a:rPr lang="en-US" sz="2300" dirty="0" smtClean="0"/>
              <a:t>Sensor Lengths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 descr="c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91554" y="0"/>
            <a:ext cx="4752446" cy="44674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778933"/>
            <a:ext cx="4131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largest observed deviation is -100 µ.</a:t>
            </a:r>
          </a:p>
          <a:p>
            <a:endParaRPr lang="en-US" dirty="0" smtClean="0"/>
          </a:p>
          <a:p>
            <a:r>
              <a:rPr lang="en-US" dirty="0" smtClean="0"/>
              <a:t>That is a non-flatness of 63.5 </a:t>
            </a:r>
            <a:r>
              <a:rPr lang="en-US" dirty="0" err="1" smtClean="0"/>
              <a:t>milliradians</a:t>
            </a:r>
            <a:r>
              <a:rPr lang="en-US" dirty="0" smtClean="0"/>
              <a:t>, and a lift of </a:t>
            </a:r>
            <a:r>
              <a:rPr lang="en-US" i="1" dirty="0" err="1" smtClean="0"/>
              <a:t>d</a:t>
            </a:r>
            <a:r>
              <a:rPr lang="en-US" dirty="0" smtClean="0"/>
              <a:t> = 3.15 mm.  (!!!)</a:t>
            </a:r>
          </a:p>
          <a:p>
            <a:endParaRPr lang="en-US" dirty="0" smtClean="0"/>
          </a:p>
          <a:p>
            <a:r>
              <a:rPr lang="en-US" dirty="0" smtClean="0"/>
              <a:t>This is not really possible.  Hexagon is aware of this problem.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11375" y="0"/>
            <a:ext cx="70326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11375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St1SW Global Fit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172200" y="4470400"/>
          <a:ext cx="2268538" cy="893763"/>
        </p:xfrm>
        <a:graphic>
          <a:graphicData uri="http://schemas.openxmlformats.org/presentationml/2006/ole">
            <p:oleObj spid="_x0000_s30722" name="Equation" r:id="rId5" imgW="1612900" imgH="6350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253067"/>
            <a:ext cx="211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results for St1NE disk.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69807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St1SW Local Fits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867" y="4470400"/>
            <a:ext cx="8796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distribution of the rotations shows a full range of ~9 </a:t>
            </a:r>
            <a:r>
              <a:rPr lang="en-US" dirty="0" err="1" smtClean="0"/>
              <a:t>milliradians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distribution of the translations shows a full range of about 300 µ.</a:t>
            </a:r>
          </a:p>
          <a:p>
            <a:r>
              <a:rPr lang="en-US" dirty="0" smtClean="0"/>
              <a:t>All of that is consistent with expectations.</a:t>
            </a:r>
            <a:endParaRPr lang="en-US" dirty="0"/>
          </a:p>
        </p:txBody>
      </p:sp>
      <p:pic>
        <p:nvPicPr>
          <p:cNvPr id="7" name="Picture 6" descr="c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0000"/>
              <a:stretch>
                <a:fillRect/>
              </a:stretch>
            </p:blipFill>
          </mc:Choice>
          <mc:Fallback>
            <p:blipFill>
              <a:blip r:embed="rId3"/>
              <a:srcRect t="50000"/>
              <a:stretch>
                <a:fillRect/>
              </a:stretch>
            </p:blipFill>
          </mc:Fallback>
        </mc:AlternateContent>
        <p:spPr>
          <a:xfrm>
            <a:off x="0" y="622828"/>
            <a:ext cx="9144000" cy="35640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1822"/>
            <a:ext cx="3810000" cy="504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St1SW </a:t>
            </a:r>
            <a:r>
              <a:rPr lang="en-US" sz="2300" dirty="0" smtClean="0"/>
              <a:t>Sensor Lengths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778933"/>
            <a:ext cx="4131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even stranger.  It shows a cluster of 5 sensors that are distinctly too long, and all by the same amount, about 30-32 µ.</a:t>
            </a:r>
          </a:p>
          <a:p>
            <a:endParaRPr lang="en-US" dirty="0" smtClean="0"/>
          </a:p>
          <a:p>
            <a:r>
              <a:rPr lang="en-US" dirty="0" smtClean="0"/>
              <a:t>This cannot be caused by non-flatness!  Hexagon is working to resolve this problem in reporting values from their camera measurements.</a:t>
            </a:r>
            <a:endParaRPr lang="en-US" dirty="0"/>
          </a:p>
        </p:txBody>
      </p:sp>
      <p:pic>
        <p:nvPicPr>
          <p:cNvPr id="7" name="Picture 6" descr="c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73021" y="0"/>
            <a:ext cx="4870979" cy="4578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Metrology Data Quality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Compare measured positions of reference marks to design positions:  two steps</a:t>
            </a:r>
          </a:p>
          <a:p>
            <a:pPr lvl="1"/>
            <a:r>
              <a:rPr lang="en-US" sz="2400" dirty="0" smtClean="0"/>
              <a:t>Global translation &amp; rotation to best match design positions (“global fit”)</a:t>
            </a:r>
          </a:p>
          <a:p>
            <a:pPr lvl="1"/>
            <a:r>
              <a:rPr lang="en-US" sz="2400" dirty="0" smtClean="0"/>
              <a:t>Local translation &amp; rotation of each wedge, to take into consideration small misplacements (“local fit”)</a:t>
            </a:r>
          </a:p>
          <a:p>
            <a:pPr lvl="1">
              <a:buNone/>
            </a:pPr>
            <a:r>
              <a:rPr lang="en-US" sz="2400" dirty="0" smtClean="0"/>
              <a:t>The size of local misplacements should be consistent with the mechanical tolerances of holes, screws, etc.</a:t>
            </a:r>
          </a:p>
          <a:p>
            <a:pPr lvl="1">
              <a:buNone/>
            </a:pPr>
            <a:r>
              <a:rPr lang="en-US" sz="2400" dirty="0" smtClean="0"/>
              <a:t>The residuals remaining after the local misplacements are taken into account should reflect the measurement errors in the CMM.</a:t>
            </a:r>
            <a:endParaRPr lang="en-US" dirty="0" smtClean="0"/>
          </a:p>
          <a:p>
            <a:r>
              <a:rPr lang="en-US" sz="2400" dirty="0" smtClean="0"/>
              <a:t>Compare length of each sensor to known length; could measure non-flatness of the sensor (i.e., is each sensor parallel to the plane determined by the three survey pins?), but only if data are sensible.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751667" cy="6820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Locations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3615267" cy="45550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small disks can only use the two center reference marks</a:t>
            </a:r>
          </a:p>
          <a:p>
            <a:r>
              <a:rPr lang="en-US" sz="1800" dirty="0" smtClean="0"/>
              <a:t>The inner one is located 44000+200=44200 microns from the center</a:t>
            </a:r>
          </a:p>
          <a:p>
            <a:r>
              <a:rPr lang="en-US" sz="1800" dirty="0" smtClean="0"/>
              <a:t>The outer one is located 44000+49785=93785 microns from the center</a:t>
            </a:r>
          </a:p>
          <a:p>
            <a:r>
              <a:rPr lang="en-US" sz="1800" dirty="0" smtClean="0"/>
              <a:t>There are 24 wedges, spaced by 7.5 degrees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Red is upstream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Blue is downstream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_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56616" y="0"/>
            <a:ext cx="3498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c_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0"/>
            <a:ext cx="3498850" cy="6858000"/>
          </a:xfrm>
          <a:prstGeom prst="rect">
            <a:avLst/>
          </a:prstGeom>
        </p:spPr>
      </p:pic>
      <p:pic>
        <p:nvPicPr>
          <p:cNvPr id="7" name="Picture 6" descr="small_disk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0"/>
            <a:ext cx="421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c_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0"/>
            <a:ext cx="3498850" cy="6858000"/>
          </a:xfrm>
          <a:prstGeom prst="rect">
            <a:avLst/>
          </a:prstGeom>
        </p:spPr>
      </p:pic>
      <p:pic>
        <p:nvPicPr>
          <p:cNvPr id="9" name="Picture 8" descr="P13100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12912" y="1007809"/>
            <a:ext cx="6280574" cy="47104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467"/>
            <a:ext cx="2111375" cy="605895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Measured Data </a:t>
            </a:r>
            <a:br>
              <a:rPr lang="en-US" sz="2000" dirty="0" smtClean="0"/>
            </a:br>
            <a:r>
              <a:rPr lang="en-US" sz="2000" dirty="0" smtClean="0"/>
              <a:t>“Station 1 NE”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c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11375" y="0"/>
            <a:ext cx="7032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467"/>
            <a:ext cx="7721600" cy="6058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Question about “Station 1 NE” orientation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533" y="743634"/>
            <a:ext cx="364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“Station 1 NE” disk was oriented like this (correctly!)…</a:t>
            </a:r>
            <a:endParaRPr lang="en-US" dirty="0"/>
          </a:p>
        </p:txBody>
      </p:sp>
      <p:pic>
        <p:nvPicPr>
          <p:cNvPr id="12" name="Picture 11" descr="c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67667" y="1615164"/>
            <a:ext cx="5376333" cy="5242835"/>
          </a:xfrm>
          <a:prstGeom prst="rect">
            <a:avLst/>
          </a:prstGeom>
        </p:spPr>
      </p:pic>
      <p:pic>
        <p:nvPicPr>
          <p:cNvPr id="13" name="Picture 12" descr="hexagon-2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117197"/>
            <a:ext cx="3048000" cy="406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36533" y="743634"/>
            <a:ext cx="425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…so I don’t understand why the data ended up rotated by 180 degrees.  ???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11375" y="0"/>
            <a:ext cx="70326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11375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St1NE Global Fit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154738" y="4300538"/>
          <a:ext cx="2303462" cy="1233487"/>
        </p:xfrm>
        <a:graphic>
          <a:graphicData uri="http://schemas.openxmlformats.org/presentationml/2006/ole">
            <p:oleObj spid="_x0000_s22530" name="Equation" r:id="rId5" imgW="1638300" imgH="8763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075267"/>
            <a:ext cx="2226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</a:t>
            </a:r>
            <a:r>
              <a:rPr lang="en-US" dirty="0" smtClean="0">
                <a:solidFill>
                  <a:srgbClr val="FF0000"/>
                </a:solidFill>
              </a:rPr>
              <a:t>measured points</a:t>
            </a:r>
            <a:r>
              <a:rPr lang="en-US" dirty="0" smtClean="0"/>
              <a:t> are rotated and translated together to best fit the </a:t>
            </a:r>
            <a:r>
              <a:rPr lang="en-US" dirty="0" smtClean="0">
                <a:solidFill>
                  <a:srgbClr val="0000FF"/>
                </a:solidFill>
              </a:rPr>
              <a:t>design locations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Blue=design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Red=measurements</a:t>
            </a:r>
          </a:p>
          <a:p>
            <a:endParaRPr lang="en-US" dirty="0" smtClean="0"/>
          </a:p>
          <a:p>
            <a:r>
              <a:rPr lang="en-US" dirty="0" smtClean="0"/>
              <a:t>Using un-weighted chi-square; I do not assume I know what the CMM errors are yet.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Each measured wedge is now allowed to rotate/translate individually to better fit the design locations.  This step directly measures the sizes of “misplacements” that occurred during assembly, as allowed by mechanical tolerances.</a:t>
            </a:r>
          </a:p>
          <a:p>
            <a:pPr>
              <a:buNone/>
            </a:pPr>
            <a:r>
              <a:rPr lang="en-US" sz="2400" dirty="0" smtClean="0"/>
              <a:t>Expectations for mechanical tolerances:</a:t>
            </a:r>
          </a:p>
          <a:p>
            <a:pPr>
              <a:buNone/>
            </a:pPr>
            <a:r>
              <a:rPr lang="en-US" sz="2400" dirty="0" smtClean="0"/>
              <a:t>	size of screw hole in pedestals:  2.69 mm</a:t>
            </a:r>
          </a:p>
          <a:p>
            <a:pPr>
              <a:buNone/>
            </a:pPr>
            <a:r>
              <a:rPr lang="en-US" sz="2400" dirty="0" smtClean="0"/>
              <a:t>	diameter of #2 screw:  0.086 inches = 2.18 mm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difference is 2.69 mm – 2.18 mm = </a:t>
            </a:r>
            <a:r>
              <a:rPr lang="en-US" sz="2400" u="sng" dirty="0" smtClean="0">
                <a:sym typeface="Wingdings"/>
              </a:rPr>
              <a:t>510 µ</a:t>
            </a:r>
          </a:p>
          <a:p>
            <a:pPr>
              <a:buNone/>
            </a:pPr>
            <a:r>
              <a:rPr lang="en-US" sz="2400" dirty="0" smtClean="0">
                <a:sym typeface="Wingdings"/>
              </a:rPr>
              <a:t>	distance between pedestals holes:  ~ 50 mm</a:t>
            </a:r>
          </a:p>
          <a:p>
            <a:pPr>
              <a:buNone/>
            </a:pPr>
            <a:r>
              <a:rPr lang="en-US" sz="2400" dirty="0" smtClean="0">
                <a:sym typeface="Wingdings"/>
              </a:rPr>
              <a:t>	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rotation angle could be 510/50000 ~ </a:t>
            </a:r>
            <a:r>
              <a:rPr lang="en-US" sz="2400" u="sng" dirty="0" smtClean="0">
                <a:sym typeface="Wingdings"/>
              </a:rPr>
              <a:t>10 </a:t>
            </a:r>
            <a:r>
              <a:rPr lang="en-US" sz="2400" u="sng" dirty="0" err="1" smtClean="0">
                <a:sym typeface="Wingdings"/>
              </a:rPr>
              <a:t>milliradians</a:t>
            </a:r>
            <a:endParaRPr lang="en-US" sz="24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856</Words>
  <Application>Microsoft Macintosh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Analysis of Metrology Data from First Two Small Disks</vt:lpstr>
      <vt:lpstr>Metrology Data Quality Analysis</vt:lpstr>
      <vt:lpstr>Design Locations</vt:lpstr>
      <vt:lpstr>Slide 4</vt:lpstr>
      <vt:lpstr>Slide 5</vt:lpstr>
      <vt:lpstr>Measured Data  “Station 1 NE”</vt:lpstr>
      <vt:lpstr>Question about “Station 1 NE” orientation</vt:lpstr>
      <vt:lpstr>St1NE Global Fit</vt:lpstr>
      <vt:lpstr>Local Fits</vt:lpstr>
      <vt:lpstr>Local Fits</vt:lpstr>
      <vt:lpstr>St1NE Local Fits</vt:lpstr>
      <vt:lpstr>Sensor Length and Flatness</vt:lpstr>
      <vt:lpstr>St1NE Sensor Lengths</vt:lpstr>
      <vt:lpstr>St1SW Global Fit</vt:lpstr>
      <vt:lpstr>St1SW Local Fits</vt:lpstr>
      <vt:lpstr>St1SW Sensor Lengths</vt:lpstr>
    </vt:vector>
  </TitlesOfParts>
  <Company>NMSU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Metrology Data from First Two Small Disks</dc:title>
  <dc:creator>Stephen Pate</dc:creator>
  <cp:lastModifiedBy>Hubert Van Hecke</cp:lastModifiedBy>
  <cp:revision>7</cp:revision>
  <cp:lastPrinted>2011-05-11T07:21:24Z</cp:lastPrinted>
  <dcterms:created xsi:type="dcterms:W3CDTF">2012-02-17T23:43:07Z</dcterms:created>
  <dcterms:modified xsi:type="dcterms:W3CDTF">2012-02-17T23:43:42Z</dcterms:modified>
</cp:coreProperties>
</file>